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38"/>
  </p:notesMasterIdLst>
  <p:handoutMasterIdLst>
    <p:handoutMasterId r:id="rId39"/>
  </p:handoutMasterIdLst>
  <p:sldIdLst>
    <p:sldId id="256" r:id="rId5"/>
    <p:sldId id="288"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Lst>
  <p:sldSz cx="9144000" cy="6858000" type="screen4x3"/>
  <p:notesSz cx="6807200" cy="9939338"/>
  <p:embeddedFontLst>
    <p:embeddedFont>
      <p:font typeface="Wingdings 2" panose="05020102010507070707" pitchFamily="18" charset="2"/>
      <p:regular r:id="rId40"/>
    </p:embeddedFont>
    <p:embeddedFont>
      <p:font typeface="Calibri" panose="020F0502020204030204" pitchFamily="34" charset="0"/>
      <p:regular r:id="rId41"/>
      <p:bold r:id="rId42"/>
      <p:italic r:id="rId43"/>
      <p:boldItalic r:id="rId4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5C9E0"/>
    <a:srgbClr val="0024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1560" y="108"/>
      </p:cViewPr>
      <p:guideLst/>
    </p:cSldViewPr>
  </p:slideViewPr>
  <p:notesTextViewPr>
    <p:cViewPr>
      <p:scale>
        <a:sx n="1" d="1"/>
        <a:sy n="1" d="1"/>
      </p:scale>
      <p:origin x="0" y="0"/>
    </p:cViewPr>
  </p:notesTextViewPr>
  <p:notesViewPr>
    <p:cSldViewPr snapToGrid="0">
      <p:cViewPr varScale="1">
        <p:scale>
          <a:sx n="83" d="100"/>
          <a:sy n="83" d="100"/>
        </p:scale>
        <p:origin x="3852"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font" Target="fonts/font3.fntdata"/><Relationship Id="rId47"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font" Target="fonts/font2.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font" Target="fonts/font1.fntdata"/><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font" Target="fonts/font5.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font" Target="fonts/font4.fntdata"/><Relationship Id="rId48" Type="http://schemas.openxmlformats.org/officeDocument/2006/relationships/tableStyles" Target="tableStyle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en-AU" dirty="0"/>
          </a:p>
        </p:txBody>
      </p:sp>
      <p:sp>
        <p:nvSpPr>
          <p:cNvPr id="4" name="Footer Placeholder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367A401B-65FA-4F57-BB58-A6767DF69C1C}" type="slidenum">
              <a:rPr lang="en-AU" smtClean="0"/>
              <a:t>‹#›</a:t>
            </a:fld>
            <a:endParaRPr lang="en-AU" dirty="0"/>
          </a:p>
        </p:txBody>
      </p:sp>
    </p:spTree>
    <p:extLst>
      <p:ext uri="{BB962C8B-B14F-4D97-AF65-F5344CB8AC3E}">
        <p14:creationId xmlns:p14="http://schemas.microsoft.com/office/powerpoint/2010/main" val="5110698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E64E5877-9D8A-4216-97D4-18DE90EACCA6}" type="datetimeFigureOut">
              <a:rPr lang="en-AU" smtClean="0"/>
              <a:t>31/10/2017</a:t>
            </a:fld>
            <a:endParaRPr lang="en-AU" dirty="0"/>
          </a:p>
        </p:txBody>
      </p:sp>
      <p:sp>
        <p:nvSpPr>
          <p:cNvPr id="4" name="Slide Image Placeholder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E3984A0C-95BD-401C-8C2A-A735CECAC544}" type="slidenum">
              <a:rPr lang="en-AU" smtClean="0"/>
              <a:t>‹#›</a:t>
            </a:fld>
            <a:endParaRPr lang="en-AU" dirty="0"/>
          </a:p>
        </p:txBody>
      </p:sp>
    </p:spTree>
    <p:extLst>
      <p:ext uri="{BB962C8B-B14F-4D97-AF65-F5344CB8AC3E}">
        <p14:creationId xmlns:p14="http://schemas.microsoft.com/office/powerpoint/2010/main" val="75109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28650" y="6618516"/>
            <a:ext cx="2057400" cy="181340"/>
          </a:xfrm>
        </p:spPr>
        <p:txBody>
          <a:bodyPr/>
          <a:lstStyle/>
          <a:p>
            <a:fld id="{C9041B45-838C-4FE8-9005-6B36A67BB843}" type="datetimeFigureOut">
              <a:rPr lang="en-AU" smtClean="0"/>
              <a:t>31/10/2017</a:t>
            </a:fld>
            <a:endParaRPr lang="en-AU" dirty="0"/>
          </a:p>
        </p:txBody>
      </p:sp>
      <p:sp>
        <p:nvSpPr>
          <p:cNvPr id="5" name="Footer Placeholder 4"/>
          <p:cNvSpPr>
            <a:spLocks noGrp="1"/>
          </p:cNvSpPr>
          <p:nvPr>
            <p:ph type="ftr" sz="quarter" idx="11"/>
          </p:nvPr>
        </p:nvSpPr>
        <p:spPr>
          <a:xfrm>
            <a:off x="3028950" y="6618516"/>
            <a:ext cx="3086100" cy="181340"/>
          </a:xfrm>
        </p:spPr>
        <p:txBody>
          <a:bodyPr/>
          <a:lstStyle/>
          <a:p>
            <a:endParaRPr lang="en-AU" dirty="0"/>
          </a:p>
        </p:txBody>
      </p:sp>
      <p:sp>
        <p:nvSpPr>
          <p:cNvPr id="6" name="Slide Number Placeholder 5"/>
          <p:cNvSpPr>
            <a:spLocks noGrp="1"/>
          </p:cNvSpPr>
          <p:nvPr>
            <p:ph type="sldNum" sz="quarter" idx="12"/>
          </p:nvPr>
        </p:nvSpPr>
        <p:spPr>
          <a:xfrm>
            <a:off x="6457950" y="6618516"/>
            <a:ext cx="2057400" cy="181340"/>
          </a:xfrm>
        </p:spPr>
        <p:txBody>
          <a:bodyPr/>
          <a:lstStyle/>
          <a:p>
            <a:fld id="{3449EED4-4685-4326-9933-C94C3CC83257}" type="slidenum">
              <a:rPr lang="en-AU" smtClean="0"/>
              <a:t>‹#›</a:t>
            </a:fld>
            <a:endParaRPr lang="en-AU" dirty="0"/>
          </a:p>
        </p:txBody>
      </p:sp>
      <p:sp>
        <p:nvSpPr>
          <p:cNvPr id="10" name="Rectangle 5"/>
          <p:cNvSpPr>
            <a:spLocks noGrp="1" noChangeArrowheads="1"/>
          </p:cNvSpPr>
          <p:nvPr>
            <p:ph type="subTitle" idx="1"/>
          </p:nvPr>
        </p:nvSpPr>
        <p:spPr>
          <a:xfrm>
            <a:off x="1808642" y="3855450"/>
            <a:ext cx="6603837" cy="1228682"/>
          </a:xfrm>
        </p:spPr>
        <p:txBody>
          <a:bodyPr anchor="t">
            <a:noAutofit/>
          </a:bodyPr>
          <a:lstStyle>
            <a:lvl1pPr marL="0" indent="0">
              <a:lnSpc>
                <a:spcPct val="100000"/>
              </a:lnSpc>
              <a:buClr>
                <a:schemeClr val="bg2"/>
              </a:buClr>
              <a:buFont typeface="Wingdings 2" pitchFamily="18" charset="2"/>
              <a:buNone/>
              <a:defRPr sz="2800">
                <a:solidFill>
                  <a:srgbClr val="75C9E0"/>
                </a:solidFill>
                <a:latin typeface="Arial" panose="020B0604020202020204" pitchFamily="34" charset="0"/>
                <a:cs typeface="Arial" panose="020B0604020202020204" pitchFamily="34" charset="0"/>
              </a:defRPr>
            </a:lvl1pPr>
          </a:lstStyle>
          <a:p>
            <a:r>
              <a:rPr lang="en-US"/>
              <a:t>Click to edit Master subtitle style</a:t>
            </a:r>
            <a:endParaRPr lang="en-AU" dirty="0"/>
          </a:p>
        </p:txBody>
      </p:sp>
      <p:sp>
        <p:nvSpPr>
          <p:cNvPr id="11" name="Rectangle 4"/>
          <p:cNvSpPr>
            <a:spLocks noGrp="1" noChangeArrowheads="1"/>
          </p:cNvSpPr>
          <p:nvPr>
            <p:ph type="ctrTitle"/>
          </p:nvPr>
        </p:nvSpPr>
        <p:spPr>
          <a:xfrm>
            <a:off x="1808642" y="1735235"/>
            <a:ext cx="6603836" cy="1919242"/>
          </a:xfrm>
        </p:spPr>
        <p:txBody>
          <a:bodyPr anchor="b">
            <a:noAutofit/>
          </a:bodyPr>
          <a:lstStyle>
            <a:lvl1pPr>
              <a:defRPr sz="3600" baseline="0">
                <a:solidFill>
                  <a:srgbClr val="002453"/>
                </a:solidFill>
                <a:latin typeface="Arial" panose="020B0604020202020204" pitchFamily="34" charset="0"/>
                <a:cs typeface="Arial" panose="020B0604020202020204" pitchFamily="34" charset="0"/>
              </a:defRPr>
            </a:lvl1pPr>
          </a:lstStyle>
          <a:p>
            <a:r>
              <a:rPr lang="en-US"/>
              <a:t>Click to edit Master title style</a:t>
            </a:r>
            <a:endParaRPr lang="en-AU" dirty="0"/>
          </a:p>
        </p:txBody>
      </p:sp>
      <p:sp>
        <p:nvSpPr>
          <p:cNvPr id="12" name="Rectangle 11"/>
          <p:cNvSpPr/>
          <p:nvPr userDrawn="1"/>
        </p:nvSpPr>
        <p:spPr bwMode="auto">
          <a:xfrm>
            <a:off x="0" y="6078588"/>
            <a:ext cx="1754814" cy="277767"/>
          </a:xfrm>
          <a:prstGeom prst="rect">
            <a:avLst/>
          </a:prstGeom>
          <a:solidFill>
            <a:srgbClr val="75C9E0"/>
          </a:solidFill>
          <a:ln w="9525" cap="flat" cmpd="sng" algn="ctr">
            <a:solidFill>
              <a:srgbClr val="75C9E0"/>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ctr" defTabSz="685800" rtl="0" eaLnBrk="0" fontAlgn="base" latinLnBrk="0" hangingPunct="0">
              <a:lnSpc>
                <a:spcPct val="100000"/>
              </a:lnSpc>
              <a:spcBef>
                <a:spcPct val="0"/>
              </a:spcBef>
              <a:spcAft>
                <a:spcPct val="0"/>
              </a:spcAft>
              <a:buClrTx/>
              <a:buSzTx/>
              <a:buFontTx/>
              <a:buNone/>
              <a:tabLst/>
            </a:pPr>
            <a:endParaRPr kumimoji="0" lang="en-AU" sz="1800" b="0" i="0" u="none" strike="noStrike" cap="none" normalizeH="0" baseline="0" dirty="0">
              <a:ln>
                <a:noFill/>
              </a:ln>
              <a:solidFill>
                <a:srgbClr val="75C9E0"/>
              </a:solidFill>
              <a:effectLst/>
              <a:latin typeface="Times New Roman" pitchFamily="18" charset="0"/>
            </a:endParaRPr>
          </a:p>
        </p:txBody>
      </p:sp>
      <p:sp>
        <p:nvSpPr>
          <p:cNvPr id="13" name="Rectangle 12"/>
          <p:cNvSpPr/>
          <p:nvPr userDrawn="1"/>
        </p:nvSpPr>
        <p:spPr bwMode="auto">
          <a:xfrm>
            <a:off x="1808643" y="6078588"/>
            <a:ext cx="7335357" cy="277767"/>
          </a:xfrm>
          <a:prstGeom prst="rect">
            <a:avLst/>
          </a:prstGeom>
          <a:solidFill>
            <a:srgbClr val="002453"/>
          </a:solidFill>
          <a:ln w="9525" cap="flat" cmpd="sng" algn="ctr">
            <a:solidFill>
              <a:srgbClr val="002453"/>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ctr" defTabSz="685800" rtl="0" eaLnBrk="0" fontAlgn="base" latinLnBrk="0" hangingPunct="0">
              <a:lnSpc>
                <a:spcPct val="100000"/>
              </a:lnSpc>
              <a:spcBef>
                <a:spcPct val="0"/>
              </a:spcBef>
              <a:spcAft>
                <a:spcPct val="0"/>
              </a:spcAft>
              <a:buClrTx/>
              <a:buSzTx/>
              <a:buFontTx/>
              <a:buNone/>
              <a:tabLst/>
            </a:pPr>
            <a:endParaRPr kumimoji="0" lang="en-AU" sz="1800" b="0" i="0" u="none" strike="noStrike" cap="none" normalizeH="0" baseline="0" dirty="0">
              <a:ln>
                <a:noFill/>
              </a:ln>
              <a:solidFill>
                <a:schemeClr val="tx1"/>
              </a:solidFill>
              <a:effectLst/>
              <a:latin typeface="Times New Roman" pitchFamily="18" charset="0"/>
            </a:endParaRP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48591" y="37986"/>
            <a:ext cx="1409454" cy="1368000"/>
          </a:xfrm>
          <a:prstGeom prst="rect">
            <a:avLst/>
          </a:prstGeom>
        </p:spPr>
      </p:pic>
    </p:spTree>
    <p:extLst>
      <p:ext uri="{BB962C8B-B14F-4D97-AF65-F5344CB8AC3E}">
        <p14:creationId xmlns:p14="http://schemas.microsoft.com/office/powerpoint/2010/main" val="1234125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C9041B45-838C-4FE8-9005-6B36A67BB843}" type="datetimeFigureOut">
              <a:rPr lang="en-AU" smtClean="0"/>
              <a:t>31/10/2017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3449EED4-4685-4326-9933-C94C3CC83257}" type="slidenum">
              <a:rPr lang="en-AU" smtClean="0"/>
              <a:t>‹#›</a:t>
            </a:fld>
            <a:endParaRPr lang="en-AU" dirty="0"/>
          </a:p>
        </p:txBody>
      </p:sp>
    </p:spTree>
    <p:extLst>
      <p:ext uri="{BB962C8B-B14F-4D97-AF65-F5344CB8AC3E}">
        <p14:creationId xmlns:p14="http://schemas.microsoft.com/office/powerpoint/2010/main" val="1253008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28650" y="1419498"/>
            <a:ext cx="3886200" cy="4641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p:cNvSpPr>
            <a:spLocks noGrp="1"/>
          </p:cNvSpPr>
          <p:nvPr>
            <p:ph sz="half" idx="2"/>
          </p:nvPr>
        </p:nvSpPr>
        <p:spPr>
          <a:xfrm>
            <a:off x="4629150" y="1419498"/>
            <a:ext cx="3886200" cy="4641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C9041B45-838C-4FE8-9005-6B36A67BB843}" type="datetimeFigureOut">
              <a:rPr lang="en-AU" smtClean="0"/>
              <a:t>31/10/2017</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3449EED4-4685-4326-9933-C94C3CC83257}" type="slidenum">
              <a:rPr lang="en-AU" smtClean="0"/>
              <a:t>‹#›</a:t>
            </a:fld>
            <a:endParaRPr lang="en-AU" dirty="0"/>
          </a:p>
        </p:txBody>
      </p:sp>
    </p:spTree>
    <p:extLst>
      <p:ext uri="{BB962C8B-B14F-4D97-AF65-F5344CB8AC3E}">
        <p14:creationId xmlns:p14="http://schemas.microsoft.com/office/powerpoint/2010/main" val="2909144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C9041B45-838C-4FE8-9005-6B36A67BB843}" type="datetimeFigureOut">
              <a:rPr lang="en-AU" smtClean="0"/>
              <a:t>31/10/2017</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3449EED4-4685-4326-9933-C94C3CC83257}" type="slidenum">
              <a:rPr lang="en-AU" smtClean="0"/>
              <a:t>‹#›</a:t>
            </a:fld>
            <a:endParaRPr lang="en-AU" dirty="0"/>
          </a:p>
        </p:txBody>
      </p:sp>
    </p:spTree>
    <p:extLst>
      <p:ext uri="{BB962C8B-B14F-4D97-AF65-F5344CB8AC3E}">
        <p14:creationId xmlns:p14="http://schemas.microsoft.com/office/powerpoint/2010/main" val="2750098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041B45-838C-4FE8-9005-6B36A67BB843}" type="datetimeFigureOut">
              <a:rPr lang="en-AU" smtClean="0"/>
              <a:t>31/10/2017</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3449EED4-4685-4326-9933-C94C3CC83257}" type="slidenum">
              <a:rPr lang="en-AU" smtClean="0"/>
              <a:t>‹#›</a:t>
            </a:fld>
            <a:endParaRPr lang="en-AU" dirty="0"/>
          </a:p>
        </p:txBody>
      </p:sp>
    </p:spTree>
    <p:extLst>
      <p:ext uri="{BB962C8B-B14F-4D97-AF65-F5344CB8AC3E}">
        <p14:creationId xmlns:p14="http://schemas.microsoft.com/office/powerpoint/2010/main" val="3361601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C9041B45-838C-4FE8-9005-6B36A67BB843}" type="datetimeFigureOut">
              <a:rPr lang="en-AU" smtClean="0"/>
              <a:pPr/>
              <a:t>31/10/2017</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3449EED4-4685-4326-9933-C94C3CC83257}" type="slidenum">
              <a:rPr lang="en-AU" smtClean="0"/>
              <a:pPr/>
              <a:t>‹#›</a:t>
            </a:fld>
            <a:endParaRPr lang="en-AU" dirty="0"/>
          </a:p>
        </p:txBody>
      </p:sp>
      <p:sp>
        <p:nvSpPr>
          <p:cNvPr id="6" name="Picture Placeholder 2"/>
          <p:cNvSpPr>
            <a:spLocks noGrp="1"/>
          </p:cNvSpPr>
          <p:nvPr>
            <p:ph type="pic" idx="1"/>
          </p:nvPr>
        </p:nvSpPr>
        <p:spPr>
          <a:xfrm>
            <a:off x="628650" y="1427720"/>
            <a:ext cx="7886700" cy="4485401"/>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endParaRPr lang="en-AU" dirty="0"/>
          </a:p>
        </p:txBody>
      </p:sp>
    </p:spTree>
    <p:extLst>
      <p:ext uri="{BB962C8B-B14F-4D97-AF65-F5344CB8AC3E}">
        <p14:creationId xmlns:p14="http://schemas.microsoft.com/office/powerpoint/2010/main" val="2077011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9041B45-838C-4FE8-9005-6B36A67BB843}" type="datetimeFigureOut">
              <a:rPr lang="en-AU" smtClean="0"/>
              <a:t>31/10/2017</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3449EED4-4685-4326-9933-C94C3CC83257}" type="slidenum">
              <a:rPr lang="en-AU" smtClean="0"/>
              <a:t>‹#›</a:t>
            </a:fld>
            <a:endParaRPr lang="en-AU" dirty="0"/>
          </a:p>
        </p:txBody>
      </p:sp>
      <p:sp>
        <p:nvSpPr>
          <p:cNvPr id="8" name="Title 1"/>
          <p:cNvSpPr>
            <a:spLocks noGrp="1"/>
          </p:cNvSpPr>
          <p:nvPr>
            <p:ph type="title"/>
          </p:nvPr>
        </p:nvSpPr>
        <p:spPr>
          <a:xfrm>
            <a:off x="628651" y="165464"/>
            <a:ext cx="7148103" cy="956933"/>
          </a:xfrm>
        </p:spPr>
        <p:txBody>
          <a:bodyPr/>
          <a:lstStyle/>
          <a:p>
            <a:r>
              <a:rPr lang="en-US"/>
              <a:t>Click to edit Master title style</a:t>
            </a:r>
            <a:endParaRPr lang="en-AU"/>
          </a:p>
        </p:txBody>
      </p:sp>
      <p:sp>
        <p:nvSpPr>
          <p:cNvPr id="9" name="Chart Placeholder 2"/>
          <p:cNvSpPr>
            <a:spLocks noGrp="1"/>
          </p:cNvSpPr>
          <p:nvPr>
            <p:ph type="chart" idx="1"/>
          </p:nvPr>
        </p:nvSpPr>
        <p:spPr>
          <a:xfrm>
            <a:off x="628650" y="1493493"/>
            <a:ext cx="7953647" cy="4419627"/>
          </a:xfrm>
        </p:spPr>
        <p:txBody>
          <a:bodyPr/>
          <a:lstStyle/>
          <a:p>
            <a:r>
              <a:rPr lang="en-US" dirty="0"/>
              <a:t>Click icon to add chart</a:t>
            </a:r>
            <a:endParaRPr lang="en-AU" dirty="0"/>
          </a:p>
        </p:txBody>
      </p:sp>
    </p:spTree>
    <p:extLst>
      <p:ext uri="{BB962C8B-B14F-4D97-AF65-F5344CB8AC3E}">
        <p14:creationId xmlns:p14="http://schemas.microsoft.com/office/powerpoint/2010/main" val="2102766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165464"/>
            <a:ext cx="6956515" cy="956933"/>
          </a:xfrm>
          <a:prstGeom prst="rect">
            <a:avLst/>
          </a:prstGeom>
        </p:spPr>
        <p:txBody>
          <a:bodyPr vert="horz" lIns="91440" tIns="45720" rIns="91440" bIns="45720" rtlCol="0" anchor="b">
            <a:noAutofit/>
          </a:bodyPr>
          <a:lstStyle/>
          <a:p>
            <a:r>
              <a:rPr lang="en-US"/>
              <a:t>Click to edit Master title style</a:t>
            </a:r>
            <a:endParaRPr lang="en-AU" dirty="0"/>
          </a:p>
        </p:txBody>
      </p:sp>
      <p:sp>
        <p:nvSpPr>
          <p:cNvPr id="3" name="Text Placeholder 2"/>
          <p:cNvSpPr>
            <a:spLocks noGrp="1"/>
          </p:cNvSpPr>
          <p:nvPr>
            <p:ph type="body" idx="1"/>
          </p:nvPr>
        </p:nvSpPr>
        <p:spPr>
          <a:xfrm>
            <a:off x="628650" y="1428207"/>
            <a:ext cx="7886700" cy="4650377"/>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Date Placeholder 3"/>
          <p:cNvSpPr>
            <a:spLocks noGrp="1"/>
          </p:cNvSpPr>
          <p:nvPr>
            <p:ph type="dt" sz="half" idx="2"/>
          </p:nvPr>
        </p:nvSpPr>
        <p:spPr>
          <a:xfrm>
            <a:off x="628650" y="6618516"/>
            <a:ext cx="2057400" cy="181340"/>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C9041B45-838C-4FE8-9005-6B36A67BB843}" type="datetimeFigureOut">
              <a:rPr lang="en-AU" smtClean="0"/>
              <a:pPr/>
              <a:t>31/10/2017</a:t>
            </a:fld>
            <a:endParaRPr lang="en-AU" dirty="0"/>
          </a:p>
        </p:txBody>
      </p:sp>
      <p:sp>
        <p:nvSpPr>
          <p:cNvPr id="5" name="Footer Placeholder 4"/>
          <p:cNvSpPr>
            <a:spLocks noGrp="1"/>
          </p:cNvSpPr>
          <p:nvPr>
            <p:ph type="ftr" sz="quarter" idx="3"/>
          </p:nvPr>
        </p:nvSpPr>
        <p:spPr>
          <a:xfrm>
            <a:off x="3028950" y="6618516"/>
            <a:ext cx="3086100" cy="181340"/>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endParaRPr lang="en-AU" dirty="0"/>
          </a:p>
        </p:txBody>
      </p:sp>
      <p:sp>
        <p:nvSpPr>
          <p:cNvPr id="6" name="Slide Number Placeholder 5"/>
          <p:cNvSpPr>
            <a:spLocks noGrp="1"/>
          </p:cNvSpPr>
          <p:nvPr>
            <p:ph type="sldNum" sz="quarter" idx="4"/>
          </p:nvPr>
        </p:nvSpPr>
        <p:spPr>
          <a:xfrm>
            <a:off x="6457950" y="6618516"/>
            <a:ext cx="2057400" cy="181340"/>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3449EED4-4685-4326-9933-C94C3CC83257}" type="slidenum">
              <a:rPr lang="en-AU" smtClean="0"/>
              <a:pPr/>
              <a:t>‹#›</a:t>
            </a:fld>
            <a:endParaRPr lang="en-AU" dirty="0"/>
          </a:p>
        </p:txBody>
      </p:sp>
      <p:sp>
        <p:nvSpPr>
          <p:cNvPr id="8" name="Rectangle 7"/>
          <p:cNvSpPr/>
          <p:nvPr userDrawn="1"/>
        </p:nvSpPr>
        <p:spPr bwMode="auto">
          <a:xfrm>
            <a:off x="0" y="6287602"/>
            <a:ext cx="1754814" cy="277767"/>
          </a:xfrm>
          <a:prstGeom prst="rect">
            <a:avLst/>
          </a:prstGeom>
          <a:solidFill>
            <a:srgbClr val="75C9E0"/>
          </a:solidFill>
          <a:ln w="9525" cap="flat" cmpd="sng" algn="ctr">
            <a:solidFill>
              <a:srgbClr val="75C9E0"/>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ctr" defTabSz="685800" rtl="0" eaLnBrk="0" fontAlgn="base" latinLnBrk="0" hangingPunct="0">
              <a:lnSpc>
                <a:spcPct val="100000"/>
              </a:lnSpc>
              <a:spcBef>
                <a:spcPct val="0"/>
              </a:spcBef>
              <a:spcAft>
                <a:spcPct val="0"/>
              </a:spcAft>
              <a:buClrTx/>
              <a:buSzTx/>
              <a:buFontTx/>
              <a:buNone/>
              <a:tabLst/>
            </a:pPr>
            <a:endParaRPr kumimoji="0" lang="en-AU" sz="1800" b="0" i="0" u="none" strike="noStrike" cap="none" normalizeH="0" baseline="0" dirty="0">
              <a:ln>
                <a:noFill/>
              </a:ln>
              <a:solidFill>
                <a:srgbClr val="75C9E0"/>
              </a:solidFill>
              <a:effectLst/>
              <a:latin typeface="Times New Roman" pitchFamily="18" charset="0"/>
            </a:endParaRPr>
          </a:p>
        </p:txBody>
      </p:sp>
      <p:sp>
        <p:nvSpPr>
          <p:cNvPr id="9" name="Rectangle 8"/>
          <p:cNvSpPr/>
          <p:nvPr userDrawn="1"/>
        </p:nvSpPr>
        <p:spPr bwMode="auto">
          <a:xfrm>
            <a:off x="1808643" y="6287602"/>
            <a:ext cx="7335357" cy="277767"/>
          </a:xfrm>
          <a:prstGeom prst="rect">
            <a:avLst/>
          </a:prstGeom>
          <a:solidFill>
            <a:srgbClr val="002453"/>
          </a:solidFill>
          <a:ln w="9525" cap="flat" cmpd="sng" algn="ctr">
            <a:solidFill>
              <a:srgbClr val="002453"/>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ctr" defTabSz="685800" rtl="0" eaLnBrk="0" fontAlgn="base" latinLnBrk="0" hangingPunct="0">
              <a:lnSpc>
                <a:spcPct val="100000"/>
              </a:lnSpc>
              <a:spcBef>
                <a:spcPct val="0"/>
              </a:spcBef>
              <a:spcAft>
                <a:spcPct val="0"/>
              </a:spcAft>
              <a:buClrTx/>
              <a:buSzTx/>
              <a:buFontTx/>
              <a:buNone/>
              <a:tabLst/>
            </a:pPr>
            <a:endParaRPr kumimoji="0" lang="en-AU" sz="1800" b="0" i="0" u="none" strike="noStrike" cap="none" normalizeH="0" baseline="0" dirty="0">
              <a:ln>
                <a:noFill/>
              </a:ln>
              <a:solidFill>
                <a:schemeClr val="tx1"/>
              </a:solidFill>
              <a:effectLst/>
              <a:latin typeface="Times New Roman" pitchFamily="18" charset="0"/>
            </a:endParaRPr>
          </a:p>
        </p:txBody>
      </p:sp>
      <p:pic>
        <p:nvPicPr>
          <p:cNvPr id="11" name="Picture 10"/>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7696650" y="85930"/>
            <a:ext cx="1112726" cy="1080000"/>
          </a:xfrm>
          <a:prstGeom prst="rect">
            <a:avLst/>
          </a:prstGeom>
        </p:spPr>
      </p:pic>
    </p:spTree>
    <p:extLst>
      <p:ext uri="{BB962C8B-B14F-4D97-AF65-F5344CB8AC3E}">
        <p14:creationId xmlns:p14="http://schemas.microsoft.com/office/powerpoint/2010/main" val="389572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 id="2147483657" r:id="rId6"/>
    <p:sldLayoutId id="2147483656" r:id="rId7"/>
  </p:sldLayoutIdLst>
  <p:txStyles>
    <p:titleStyle>
      <a:lvl1pPr algn="l" defTabSz="685800" rtl="0" eaLnBrk="1" latinLnBrk="0" hangingPunct="1">
        <a:lnSpc>
          <a:spcPct val="90000"/>
        </a:lnSpc>
        <a:spcBef>
          <a:spcPct val="0"/>
        </a:spcBef>
        <a:buNone/>
        <a:defRPr sz="2600" kern="1200">
          <a:solidFill>
            <a:schemeClr val="tx1"/>
          </a:solidFill>
          <a:latin typeface="Arial" panose="020B0604020202020204" pitchFamily="34" charset="0"/>
          <a:ea typeface="+mj-ea"/>
          <a:cs typeface="Arial" panose="020B0604020202020204" pitchFamily="34" charset="0"/>
        </a:defRPr>
      </a:lvl1pPr>
    </p:titleStyle>
    <p:bodyStyle>
      <a:lvl1pPr marL="269875" indent="-269875" algn="l" defTabSz="685800" rtl="0" eaLnBrk="1" latinLnBrk="0" hangingPunct="1">
        <a:lnSpc>
          <a:spcPct val="100000"/>
        </a:lnSpc>
        <a:spcBef>
          <a:spcPts val="750"/>
        </a:spcBef>
        <a:spcAft>
          <a:spcPts val="900"/>
        </a:spcAft>
        <a:buClr>
          <a:srgbClr val="75C9E0"/>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1pPr>
      <a:lvl2pPr marL="627063" indent="-284163" algn="l" defTabSz="685800" rtl="0" eaLnBrk="1" latinLnBrk="0" hangingPunct="1">
        <a:lnSpc>
          <a:spcPct val="100000"/>
        </a:lnSpc>
        <a:spcBef>
          <a:spcPts val="375"/>
        </a:spcBef>
        <a:spcAft>
          <a:spcPts val="900"/>
        </a:spcAft>
        <a:buClr>
          <a:srgbClr val="75C9E0"/>
        </a:buClr>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984250" indent="-298450" algn="l" defTabSz="685800" rtl="0" eaLnBrk="1" latinLnBrk="0" hangingPunct="1">
        <a:lnSpc>
          <a:spcPct val="100000"/>
        </a:lnSpc>
        <a:spcBef>
          <a:spcPts val="375"/>
        </a:spcBef>
        <a:spcAft>
          <a:spcPts val="900"/>
        </a:spcAft>
        <a:buClr>
          <a:srgbClr val="75C9E0"/>
        </a:buClr>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341438" indent="-312738" algn="l" defTabSz="685800" rtl="0" eaLnBrk="1" latinLnBrk="0" hangingPunct="1">
        <a:lnSpc>
          <a:spcPct val="100000"/>
        </a:lnSpc>
        <a:spcBef>
          <a:spcPts val="375"/>
        </a:spcBef>
        <a:spcAft>
          <a:spcPts val="900"/>
        </a:spcAft>
        <a:buClr>
          <a:srgbClr val="75C9E0"/>
        </a:buClr>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1706563" indent="-334963" algn="l" defTabSz="685800" rtl="0" eaLnBrk="1" latinLnBrk="0" hangingPunct="1">
        <a:lnSpc>
          <a:spcPct val="100000"/>
        </a:lnSpc>
        <a:spcBef>
          <a:spcPts val="375"/>
        </a:spcBef>
        <a:spcAft>
          <a:spcPts val="900"/>
        </a:spcAft>
        <a:buClr>
          <a:srgbClr val="75C9E0"/>
        </a:buClr>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587049"/>
            <a:ext cx="6603022" cy="1790700"/>
          </a:xfrm>
        </p:spPr>
        <p:txBody>
          <a:bodyPr anchor="b">
            <a:noAutofit/>
          </a:bodyPr>
          <a:lstStyle/>
          <a:p>
            <a:r>
              <a:rPr lang="en-AU" sz="3600" dirty="0">
                <a:solidFill>
                  <a:srgbClr val="002453"/>
                </a:solidFill>
              </a:rPr>
              <a:t>Marine Insurance in Australia -</a:t>
            </a:r>
            <a:br>
              <a:rPr lang="en-AU" sz="3600" dirty="0">
                <a:solidFill>
                  <a:srgbClr val="002453"/>
                </a:solidFill>
              </a:rPr>
            </a:br>
            <a:r>
              <a:rPr lang="en-AU" dirty="0"/>
              <a:t>Revolution or Evolution?</a:t>
            </a:r>
            <a:r>
              <a:rPr lang="en-AU" sz="3600" dirty="0">
                <a:solidFill>
                  <a:srgbClr val="002453"/>
                </a:solidFill>
              </a:rPr>
              <a:t> </a:t>
            </a:r>
          </a:p>
        </p:txBody>
      </p:sp>
      <p:sp>
        <p:nvSpPr>
          <p:cNvPr id="3" name="Subtitle 2"/>
          <p:cNvSpPr>
            <a:spLocks noGrp="1"/>
          </p:cNvSpPr>
          <p:nvPr>
            <p:ph type="subTitle" idx="4294967295"/>
          </p:nvPr>
        </p:nvSpPr>
        <p:spPr>
          <a:xfrm>
            <a:off x="1688123" y="4545625"/>
            <a:ext cx="6603022" cy="1160585"/>
          </a:xfrm>
        </p:spPr>
        <p:txBody>
          <a:bodyPr>
            <a:noAutofit/>
          </a:bodyPr>
          <a:lstStyle/>
          <a:p>
            <a:pPr marL="0" indent="0">
              <a:buNone/>
            </a:pPr>
            <a:r>
              <a:rPr lang="en-AU" sz="2800" dirty="0">
                <a:solidFill>
                  <a:srgbClr val="75C9E0"/>
                </a:solidFill>
              </a:rPr>
              <a:t>Andrew Tulloch</a:t>
            </a:r>
            <a:br>
              <a:rPr lang="en-AU" sz="2800" dirty="0">
                <a:solidFill>
                  <a:srgbClr val="75C9E0"/>
                </a:solidFill>
              </a:rPr>
            </a:br>
            <a:r>
              <a:rPr lang="en-AU" sz="2800" dirty="0">
                <a:solidFill>
                  <a:srgbClr val="75C9E0"/>
                </a:solidFill>
              </a:rPr>
              <a:t>Singapore, October 2017</a:t>
            </a:r>
          </a:p>
        </p:txBody>
      </p:sp>
      <p:pic>
        <p:nvPicPr>
          <p:cNvPr id="1026" name="Picture 2" descr="Cargo ship in the harbour of Mumbai, Ind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5808" y="317525"/>
            <a:ext cx="4290646" cy="2769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65638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Recommendation: Section 24</a:t>
            </a:r>
          </a:p>
        </p:txBody>
      </p:sp>
      <p:sp>
        <p:nvSpPr>
          <p:cNvPr id="3" name="Content Placeholder 2"/>
          <p:cNvSpPr>
            <a:spLocks noGrp="1"/>
          </p:cNvSpPr>
          <p:nvPr>
            <p:ph idx="1"/>
          </p:nvPr>
        </p:nvSpPr>
        <p:spPr/>
        <p:txBody>
          <a:bodyPr/>
          <a:lstStyle/>
          <a:p>
            <a:pPr marL="0" lvl="0" indent="0">
              <a:buNone/>
            </a:pPr>
            <a:r>
              <a:rPr lang="en-AU" sz="2000" dirty="0"/>
              <a:t>Replicated the recommendations made by </a:t>
            </a:r>
            <a:r>
              <a:rPr lang="en-AU" sz="2000" dirty="0" err="1"/>
              <a:t>ALRC</a:t>
            </a:r>
            <a:r>
              <a:rPr lang="en-AU" sz="2000" dirty="0"/>
              <a:t> </a:t>
            </a:r>
          </a:p>
          <a:p>
            <a:pPr marL="0" lvl="0" indent="0">
              <a:buNone/>
            </a:pPr>
            <a:r>
              <a:rPr lang="en-AU" sz="2000" dirty="0"/>
              <a:t>i.e. repeal subsections (1) and (3)(d) and replace them with the following:</a:t>
            </a:r>
          </a:p>
          <a:p>
            <a:pPr marL="720725" indent="-720725">
              <a:buNone/>
            </a:pPr>
            <a:r>
              <a:rPr lang="en-AU" sz="2000" b="1" dirty="0">
                <a:solidFill>
                  <a:srgbClr val="00B0F0"/>
                </a:solidFill>
              </a:rPr>
              <a:t>Disclosure by Assured</a:t>
            </a:r>
          </a:p>
          <a:p>
            <a:pPr marL="720725" lvl="0" indent="-720725">
              <a:buNone/>
            </a:pPr>
            <a:r>
              <a:rPr lang="en-AU" sz="2000" dirty="0">
                <a:solidFill>
                  <a:srgbClr val="00B0F0"/>
                </a:solidFill>
              </a:rPr>
              <a:t>(1)	Subject to the provisions of this section, the assured must disclose to the insurer, before the contract is concluded, every circumstance which is known to the assured or which a reasonable person in the circumstances could be expected to know, to be material. </a:t>
            </a:r>
          </a:p>
          <a:p>
            <a:pPr marL="720725" lvl="0" indent="-720725">
              <a:buNone/>
            </a:pPr>
            <a:r>
              <a:rPr lang="en-AU" sz="2000" dirty="0">
                <a:solidFill>
                  <a:srgbClr val="00B0F0"/>
                </a:solidFill>
              </a:rPr>
              <a:t>(3)(d)	Any circumstance which it is superfluous to disclose by reason of any express or implied warranty or any express term of the contract.</a:t>
            </a:r>
          </a:p>
        </p:txBody>
      </p:sp>
    </p:spTree>
    <p:extLst>
      <p:ext uri="{BB962C8B-B14F-4D97-AF65-F5344CB8AC3E}">
        <p14:creationId xmlns:p14="http://schemas.microsoft.com/office/powerpoint/2010/main" val="4071575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Current Form: Section 25(a)</a:t>
            </a:r>
            <a:endParaRPr lang="en-AU" dirty="0"/>
          </a:p>
        </p:txBody>
      </p:sp>
      <p:sp>
        <p:nvSpPr>
          <p:cNvPr id="3" name="Content Placeholder 2"/>
          <p:cNvSpPr>
            <a:spLocks noGrp="1"/>
          </p:cNvSpPr>
          <p:nvPr>
            <p:ph idx="1"/>
          </p:nvPr>
        </p:nvSpPr>
        <p:spPr>
          <a:xfrm>
            <a:off x="628651" y="1208399"/>
            <a:ext cx="7886700" cy="4650377"/>
          </a:xfrm>
        </p:spPr>
        <p:txBody>
          <a:bodyPr/>
          <a:lstStyle/>
          <a:p>
            <a:pPr marL="0" lvl="0" indent="0">
              <a:buNone/>
            </a:pPr>
            <a:r>
              <a:rPr lang="en-AU" sz="2000" b="1" dirty="0"/>
              <a:t>Disclosure by agent effecting insurance</a:t>
            </a:r>
          </a:p>
          <a:p>
            <a:pPr marL="0" lvl="0" indent="0">
              <a:buNone/>
            </a:pPr>
            <a:r>
              <a:rPr lang="en-AU" sz="1800" dirty="0"/>
              <a:t>Subject to the provisions of the preceding section as to circumstances which need not be disclosed, where an insurance is effected for the assured by an agent, the agent must disclose to the insurer </a:t>
            </a:r>
          </a:p>
          <a:p>
            <a:pPr marL="447675" lvl="0" indent="-447675">
              <a:buNone/>
            </a:pPr>
            <a:r>
              <a:rPr lang="en-AU" sz="1800" dirty="0"/>
              <a:t>(a)	every material circumstance which is known to himself, and an agent to insure is deemed to know every circumstance which in the ordinary course of business ought to be known by, or to have been communicated to, him; and"</a:t>
            </a:r>
          </a:p>
          <a:p>
            <a:pPr marL="0" lvl="0" indent="0">
              <a:buNone/>
            </a:pPr>
            <a:r>
              <a:rPr lang="en-AU" sz="2000" b="1" dirty="0"/>
              <a:t>Recommendation:</a:t>
            </a:r>
          </a:p>
          <a:p>
            <a:pPr marL="0" indent="0">
              <a:buNone/>
            </a:pPr>
            <a:r>
              <a:rPr lang="en-AU" sz="1800" dirty="0"/>
              <a:t>We have reproduced the suggested wording of the ALRC that those words be replaced by the following:</a:t>
            </a:r>
          </a:p>
          <a:p>
            <a:pPr marL="447675" lvl="2" indent="0">
              <a:buNone/>
            </a:pPr>
            <a:r>
              <a:rPr lang="en-AU" sz="1800" dirty="0">
                <a:solidFill>
                  <a:srgbClr val="00B0F0"/>
                </a:solidFill>
              </a:rPr>
              <a:t>every material circumstance which is known to the agent or which a reasonable person in the circumstances could be expected to know, to be material; and</a:t>
            </a:r>
            <a:r>
              <a:rPr lang="en-AU" sz="1800" dirty="0"/>
              <a:t> </a:t>
            </a:r>
          </a:p>
          <a:p>
            <a:endParaRPr lang="en-AU" dirty="0"/>
          </a:p>
        </p:txBody>
      </p:sp>
    </p:spTree>
    <p:extLst>
      <p:ext uri="{BB962C8B-B14F-4D97-AF65-F5344CB8AC3E}">
        <p14:creationId xmlns:p14="http://schemas.microsoft.com/office/powerpoint/2010/main" val="845663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Current Form: Section 26</a:t>
            </a:r>
            <a:endParaRPr lang="en-AU" dirty="0"/>
          </a:p>
        </p:txBody>
      </p:sp>
      <p:sp>
        <p:nvSpPr>
          <p:cNvPr id="3" name="Content Placeholder 2"/>
          <p:cNvSpPr>
            <a:spLocks noGrp="1"/>
          </p:cNvSpPr>
          <p:nvPr>
            <p:ph idx="1"/>
          </p:nvPr>
        </p:nvSpPr>
        <p:spPr/>
        <p:txBody>
          <a:bodyPr/>
          <a:lstStyle/>
          <a:p>
            <a:pPr marL="0" indent="0">
              <a:buNone/>
            </a:pPr>
            <a:r>
              <a:rPr lang="en-AU" sz="2000" b="1" dirty="0"/>
              <a:t> Representations pending negotiation of contract</a:t>
            </a:r>
            <a:endParaRPr lang="en-AU" sz="2000" dirty="0"/>
          </a:p>
          <a:p>
            <a:pPr marL="87313" lvl="2" indent="0">
              <a:buNone/>
              <a:tabLst>
                <a:tab pos="0" algn="l"/>
              </a:tabLst>
            </a:pPr>
            <a:r>
              <a:rPr lang="en-AU" sz="2000" dirty="0"/>
              <a:t>Every material representation made by the assured or his agent to the insurer during the negotiations for the contract, and before the contract is concluded, must be true. If it be untrue the insurer may avoid the contract.</a:t>
            </a:r>
          </a:p>
          <a:p>
            <a:pPr marL="714375" lvl="2" indent="-714375">
              <a:buNone/>
            </a:pPr>
            <a:r>
              <a:rPr lang="en-AU" sz="2000" b="1" dirty="0"/>
              <a:t>  Recommendation:</a:t>
            </a:r>
          </a:p>
          <a:p>
            <a:pPr marL="176213" lvl="2" indent="0">
              <a:buNone/>
            </a:pPr>
            <a:r>
              <a:rPr lang="en-AU" sz="2000" dirty="0"/>
              <a:t>We have reproduced the suggested change of the ALRC, namely the </a:t>
            </a:r>
            <a:r>
              <a:rPr lang="en-AU" sz="2000" dirty="0">
                <a:solidFill>
                  <a:srgbClr val="00B0F0"/>
                </a:solidFill>
              </a:rPr>
              <a:t>deletion of the second sentence </a:t>
            </a:r>
            <a:r>
              <a:rPr lang="en-AU" sz="2000" dirty="0"/>
              <a:t>and the </a:t>
            </a:r>
            <a:r>
              <a:rPr lang="en-AU" sz="2000" dirty="0">
                <a:solidFill>
                  <a:srgbClr val="00B0F0"/>
                </a:solidFill>
              </a:rPr>
              <a:t>inclusion of Sections 26A and 26B.</a:t>
            </a:r>
          </a:p>
          <a:p>
            <a:pPr marL="714375" lvl="2" indent="0">
              <a:buNone/>
            </a:pPr>
            <a:endParaRPr lang="en-AU" sz="2000" dirty="0"/>
          </a:p>
          <a:p>
            <a:pPr marL="714375" lvl="2" indent="0">
              <a:buNone/>
            </a:pPr>
            <a:endParaRPr lang="en-AU" sz="2000" dirty="0"/>
          </a:p>
          <a:p>
            <a:endParaRPr lang="en-AU" dirty="0"/>
          </a:p>
        </p:txBody>
      </p:sp>
    </p:spTree>
    <p:extLst>
      <p:ext uri="{BB962C8B-B14F-4D97-AF65-F5344CB8AC3E}">
        <p14:creationId xmlns:p14="http://schemas.microsoft.com/office/powerpoint/2010/main" val="1091853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Section 26A</a:t>
            </a:r>
            <a:endParaRPr lang="en-AU" dirty="0"/>
          </a:p>
        </p:txBody>
      </p:sp>
      <p:sp>
        <p:nvSpPr>
          <p:cNvPr id="3" name="Content Placeholder 2"/>
          <p:cNvSpPr>
            <a:spLocks noGrp="1"/>
          </p:cNvSpPr>
          <p:nvPr>
            <p:ph idx="1"/>
          </p:nvPr>
        </p:nvSpPr>
        <p:spPr/>
        <p:txBody>
          <a:bodyPr/>
          <a:lstStyle/>
          <a:p>
            <a:pPr marL="0" indent="0">
              <a:buNone/>
            </a:pPr>
            <a:r>
              <a:rPr lang="en-AU" sz="2000" b="1" dirty="0">
                <a:solidFill>
                  <a:srgbClr val="00B0F0"/>
                </a:solidFill>
              </a:rPr>
              <a:t>No other duty of disclosure</a:t>
            </a:r>
            <a:endParaRPr lang="en-AU" sz="2000" dirty="0">
              <a:solidFill>
                <a:srgbClr val="00B0F0"/>
              </a:solidFill>
            </a:endParaRPr>
          </a:p>
          <a:p>
            <a:pPr marL="1257300" indent="-1257300">
              <a:buNone/>
            </a:pPr>
            <a:r>
              <a:rPr lang="en-AU" sz="2000" dirty="0">
                <a:solidFill>
                  <a:srgbClr val="00B0F0"/>
                </a:solidFill>
              </a:rPr>
              <a:t>  </a:t>
            </a:r>
            <a:r>
              <a:rPr lang="en-AU" sz="2000" dirty="0" err="1">
                <a:solidFill>
                  <a:srgbClr val="00B0F0"/>
                </a:solidFill>
              </a:rPr>
              <a:t>26A</a:t>
            </a:r>
            <a:r>
              <a:rPr lang="en-AU" sz="2000" dirty="0">
                <a:solidFill>
                  <a:srgbClr val="00B0F0"/>
                </a:solidFill>
              </a:rPr>
              <a:t>(1)	Without otherwise limiting or restricting section 23 of this Act, this Act does not, and a contract of marine insurance may not, impose on an assured a duty of disclosure before the contract is concluded greater than that provided for by this Act. </a:t>
            </a:r>
          </a:p>
          <a:p>
            <a:pPr marL="1257300" lvl="1" indent="-985838">
              <a:buNone/>
            </a:pPr>
            <a:r>
              <a:rPr lang="en-AU" sz="2000" dirty="0">
                <a:solidFill>
                  <a:srgbClr val="00B0F0"/>
                </a:solidFill>
              </a:rPr>
              <a:t>    (2)	A contract of marine insurance may include an express term providing for a duty of disclosure by the assured after the contract has been concluded.</a:t>
            </a:r>
          </a:p>
          <a:p>
            <a:endParaRPr lang="en-AU" dirty="0"/>
          </a:p>
        </p:txBody>
      </p:sp>
    </p:spTree>
    <p:extLst>
      <p:ext uri="{BB962C8B-B14F-4D97-AF65-F5344CB8AC3E}">
        <p14:creationId xmlns:p14="http://schemas.microsoft.com/office/powerpoint/2010/main" val="1464436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79764"/>
            <a:ext cx="6956515" cy="956933"/>
          </a:xfrm>
        </p:spPr>
        <p:txBody>
          <a:bodyPr/>
          <a:lstStyle/>
          <a:p>
            <a:br>
              <a:rPr lang="en-AU" b="1" dirty="0"/>
            </a:br>
            <a:br>
              <a:rPr lang="en-AU" b="1" dirty="0"/>
            </a:br>
            <a:r>
              <a:rPr lang="en-AU" b="1" dirty="0"/>
              <a:t>Section 26B</a:t>
            </a:r>
            <a:br>
              <a:rPr lang="en-AU" b="1" dirty="0"/>
            </a:br>
            <a:endParaRPr lang="en-AU" dirty="0"/>
          </a:p>
        </p:txBody>
      </p:sp>
      <p:sp>
        <p:nvSpPr>
          <p:cNvPr id="3" name="Content Placeholder 2"/>
          <p:cNvSpPr>
            <a:spLocks noGrp="1"/>
          </p:cNvSpPr>
          <p:nvPr>
            <p:ph idx="1"/>
          </p:nvPr>
        </p:nvSpPr>
        <p:spPr/>
        <p:txBody>
          <a:bodyPr/>
          <a:lstStyle/>
          <a:p>
            <a:pPr marL="1344613" lvl="1" indent="-1344613">
              <a:buNone/>
            </a:pPr>
            <a:r>
              <a:rPr lang="en-AU" sz="2000" b="1" dirty="0">
                <a:solidFill>
                  <a:srgbClr val="00B0F0"/>
                </a:solidFill>
              </a:rPr>
              <a:t>Remedies for non-disclosure and misrepresentation</a:t>
            </a:r>
            <a:endParaRPr lang="en-AU" sz="2000" dirty="0">
              <a:solidFill>
                <a:srgbClr val="00B0F0"/>
              </a:solidFill>
            </a:endParaRPr>
          </a:p>
          <a:p>
            <a:pPr marL="1344613" lvl="1" indent="-896938">
              <a:buNone/>
            </a:pPr>
            <a:r>
              <a:rPr lang="en-AU" sz="1800" dirty="0">
                <a:solidFill>
                  <a:srgbClr val="00B0F0"/>
                </a:solidFill>
              </a:rPr>
              <a:t>26B(1)	Subject to any contrary term in the contract, if there is a breach by the assured or its agent of the obligations in sections 24, 25 or 26 the following subsections apply.</a:t>
            </a:r>
          </a:p>
          <a:p>
            <a:pPr marL="1344613" lvl="1" indent="-896938">
              <a:buNone/>
            </a:pPr>
            <a:r>
              <a:rPr lang="en-AU" sz="1800" dirty="0">
                <a:solidFill>
                  <a:srgbClr val="00B0F0"/>
                </a:solidFill>
              </a:rPr>
              <a:t>      (2)	If the breach is fraudulent the insurer is entitled to avoid the contract.</a:t>
            </a:r>
          </a:p>
          <a:p>
            <a:pPr marL="1344613" lvl="1" indent="-896938">
              <a:buNone/>
            </a:pPr>
            <a:r>
              <a:rPr lang="en-AU" sz="1800" dirty="0">
                <a:solidFill>
                  <a:srgbClr val="00B0F0"/>
                </a:solidFill>
              </a:rPr>
              <a:t>      (3)	If the breach is not fraudulent and the insurer proves that the non-disclosure or misrepresentation induced it to enter into the contract:</a:t>
            </a:r>
          </a:p>
          <a:p>
            <a:pPr marL="2066925" lvl="2" indent="-722313">
              <a:buNone/>
            </a:pPr>
            <a:r>
              <a:rPr lang="en-AU" sz="1800" dirty="0">
                <a:solidFill>
                  <a:srgbClr val="00B0F0"/>
                </a:solidFill>
              </a:rPr>
              <a:t>(a)	if the insurer proves that it would not have entered into the contract if there had been no breach - the insurer is entitled to avoid the contract but must return the premium to the assured.</a:t>
            </a:r>
          </a:p>
          <a:p>
            <a:pPr marL="0" indent="0">
              <a:buNone/>
            </a:pPr>
            <a:endParaRPr lang="en-AU" dirty="0"/>
          </a:p>
        </p:txBody>
      </p:sp>
    </p:spTree>
    <p:extLst>
      <p:ext uri="{BB962C8B-B14F-4D97-AF65-F5344CB8AC3E}">
        <p14:creationId xmlns:p14="http://schemas.microsoft.com/office/powerpoint/2010/main" val="9460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79764"/>
            <a:ext cx="6956515" cy="956933"/>
          </a:xfrm>
        </p:spPr>
        <p:txBody>
          <a:bodyPr/>
          <a:lstStyle/>
          <a:p>
            <a:r>
              <a:rPr lang="en-AU" sz="2000" b="1" dirty="0"/>
              <a:t>Remedies for non-disclosure and misrepresentation </a:t>
            </a:r>
            <a:r>
              <a:rPr lang="en-AU" sz="1600" b="1" dirty="0"/>
              <a:t>(cont.)</a:t>
            </a:r>
            <a:endParaRPr lang="en-AU" sz="1600" dirty="0"/>
          </a:p>
        </p:txBody>
      </p:sp>
      <p:sp>
        <p:nvSpPr>
          <p:cNvPr id="3" name="Content Placeholder 2"/>
          <p:cNvSpPr>
            <a:spLocks noGrp="1"/>
          </p:cNvSpPr>
          <p:nvPr>
            <p:ph idx="1"/>
          </p:nvPr>
        </p:nvSpPr>
        <p:spPr/>
        <p:txBody>
          <a:bodyPr/>
          <a:lstStyle/>
          <a:p>
            <a:pPr marL="685800" lvl="2" indent="0">
              <a:buNone/>
            </a:pPr>
            <a:r>
              <a:rPr lang="en-AU" sz="1800" dirty="0">
                <a:solidFill>
                  <a:srgbClr val="00B0F0"/>
                </a:solidFill>
              </a:rPr>
              <a:t>(b)	if the insurer proves that it would have entered into the 	contract but on different terms - the insurer:</a:t>
            </a:r>
          </a:p>
          <a:p>
            <a:pPr marL="2066925" lvl="4" indent="-723900">
              <a:buNone/>
            </a:pPr>
            <a:r>
              <a:rPr lang="en-AU" sz="1800" dirty="0">
                <a:solidFill>
                  <a:srgbClr val="00B0F0"/>
                </a:solidFill>
              </a:rPr>
              <a:t>(i)	is not entitled to avoid the contract; and</a:t>
            </a:r>
          </a:p>
          <a:p>
            <a:pPr marL="2066925" lvl="4" indent="-723900">
              <a:buNone/>
            </a:pPr>
            <a:r>
              <a:rPr lang="en-AU" sz="1800" dirty="0">
                <a:solidFill>
                  <a:srgbClr val="00B0F0"/>
                </a:solidFill>
              </a:rPr>
              <a:t>(ii)	is not liable to indemnify the assured for any loss proximately caused by the undisclosed or misrepresented circumstance; and</a:t>
            </a:r>
          </a:p>
          <a:p>
            <a:pPr marL="2066925" lvl="4" indent="-723900">
              <a:buNone/>
            </a:pPr>
            <a:r>
              <a:rPr lang="en-AU" sz="1800" dirty="0">
                <a:solidFill>
                  <a:srgbClr val="00B0F0"/>
                </a:solidFill>
              </a:rPr>
              <a:t>(iii)	is entitled to reduce any liability that it may have to the assured to reflect any variation in premium, deductible or excess that the insurer would have required if there had been no breach; and</a:t>
            </a:r>
          </a:p>
          <a:p>
            <a:pPr marL="2066925" lvl="4" indent="-723900">
              <a:buNone/>
            </a:pPr>
            <a:r>
              <a:rPr lang="en-AU" sz="1800" dirty="0">
                <a:solidFill>
                  <a:srgbClr val="00B0F0"/>
                </a:solidFill>
              </a:rPr>
              <a:t>(iv)	is entitled to cancel the policy in accordance with section </a:t>
            </a:r>
            <a:r>
              <a:rPr lang="en-AU" sz="1800" dirty="0" err="1">
                <a:solidFill>
                  <a:srgbClr val="00B0F0"/>
                </a:solidFill>
              </a:rPr>
              <a:t>37A</a:t>
            </a:r>
            <a:r>
              <a:rPr lang="en-AU" sz="1800" dirty="0">
                <a:solidFill>
                  <a:srgbClr val="00B0F0"/>
                </a:solidFill>
              </a:rPr>
              <a:t>.</a:t>
            </a:r>
          </a:p>
          <a:p>
            <a:pPr marL="1343025" lvl="4" indent="-622300">
              <a:buNone/>
            </a:pPr>
            <a:r>
              <a:rPr lang="en-AU" sz="1800" dirty="0"/>
              <a:t>See below re Section 37A (Cancellation of contracts).</a:t>
            </a:r>
          </a:p>
          <a:p>
            <a:pPr marL="0" indent="0">
              <a:buNone/>
            </a:pPr>
            <a:endParaRPr lang="en-AU" dirty="0"/>
          </a:p>
        </p:txBody>
      </p:sp>
    </p:spTree>
    <p:extLst>
      <p:ext uri="{BB962C8B-B14F-4D97-AF65-F5344CB8AC3E}">
        <p14:creationId xmlns:p14="http://schemas.microsoft.com/office/powerpoint/2010/main" val="16727425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Current Form: Section 39</a:t>
            </a:r>
            <a:endParaRPr lang="en-AU" dirty="0"/>
          </a:p>
        </p:txBody>
      </p:sp>
      <p:sp>
        <p:nvSpPr>
          <p:cNvPr id="3" name="Content Placeholder 2"/>
          <p:cNvSpPr>
            <a:spLocks noGrp="1"/>
          </p:cNvSpPr>
          <p:nvPr>
            <p:ph idx="1"/>
          </p:nvPr>
        </p:nvSpPr>
        <p:spPr/>
        <p:txBody>
          <a:bodyPr/>
          <a:lstStyle/>
          <a:p>
            <a:pPr marL="0" lvl="0" indent="0">
              <a:buNone/>
            </a:pPr>
            <a:r>
              <a:rPr lang="en-AU" sz="2000" b="1" dirty="0"/>
              <a:t>Nature of Warranty</a:t>
            </a:r>
          </a:p>
          <a:p>
            <a:pPr marL="623888" lvl="0" indent="-536575">
              <a:buNone/>
            </a:pPr>
            <a:r>
              <a:rPr lang="en-AU" sz="1800" dirty="0"/>
              <a:t>(1)	A warranty, in the following sections relating to warranties, means a promissory warranty, that is to say a warranty by which the assured undertakes that some particular thing shall or shall not be done, or that some conditions shall be fulfilled, or whereby he affirms or negatives the existence of a particular state of facts. </a:t>
            </a:r>
          </a:p>
          <a:p>
            <a:pPr marL="623888" lvl="0" indent="-536575">
              <a:buNone/>
            </a:pPr>
            <a:r>
              <a:rPr lang="en-AU" sz="1800" dirty="0"/>
              <a:t>(2)	A warranty may be express or implied</a:t>
            </a:r>
          </a:p>
          <a:p>
            <a:pPr marL="623888" lvl="0" indent="-536575">
              <a:buNone/>
            </a:pPr>
            <a:r>
              <a:rPr lang="en-AU" sz="1800" dirty="0"/>
              <a:t>(3)	A warranty, as above defined, is a condition which must be exactly complied with, whether it be material to the risk or not. If it be not so complied with, then, subject to any express provision in the policy, the insurer is discharged from liability as from the date of the breach of warranty, but without prejudice to any liability incurred by him before that date.</a:t>
            </a:r>
          </a:p>
          <a:p>
            <a:endParaRPr lang="en-AU" dirty="0"/>
          </a:p>
        </p:txBody>
      </p:sp>
    </p:spTree>
    <p:extLst>
      <p:ext uri="{BB962C8B-B14F-4D97-AF65-F5344CB8AC3E}">
        <p14:creationId xmlns:p14="http://schemas.microsoft.com/office/powerpoint/2010/main" val="2942811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Recommendations:</a:t>
            </a:r>
            <a:endParaRPr lang="en-AU" dirty="0"/>
          </a:p>
        </p:txBody>
      </p:sp>
      <p:sp>
        <p:nvSpPr>
          <p:cNvPr id="3" name="Content Placeholder 2"/>
          <p:cNvSpPr>
            <a:spLocks noGrp="1"/>
          </p:cNvSpPr>
          <p:nvPr>
            <p:ph idx="1"/>
          </p:nvPr>
        </p:nvSpPr>
        <p:spPr>
          <a:xfrm>
            <a:off x="764118" y="1122397"/>
            <a:ext cx="7886700" cy="4650377"/>
          </a:xfrm>
        </p:spPr>
        <p:txBody>
          <a:bodyPr/>
          <a:lstStyle/>
          <a:p>
            <a:pPr marL="0" lvl="0" indent="0">
              <a:buNone/>
            </a:pPr>
            <a:r>
              <a:rPr lang="en-AU" sz="1700" dirty="0"/>
              <a:t>Retention of Section 39(1) and (2) and adoption of ALRC recommendation for 3 additional clauses together with inclusion of the word "warranty":</a:t>
            </a:r>
          </a:p>
          <a:p>
            <a:pPr marL="623888" lvl="1" indent="-623888">
              <a:buNone/>
            </a:pPr>
            <a:r>
              <a:rPr lang="en-AU" sz="1700" dirty="0">
                <a:solidFill>
                  <a:srgbClr val="00B0F0"/>
                </a:solidFill>
              </a:rPr>
              <a:t>(3)	Subject to this Act no warranty and no express or implied term in a contract of marine insurance is a warranty or otherwise has the effect that any breach of it by the assured entitles the insurer to be discharged from any liability under the contract.</a:t>
            </a:r>
          </a:p>
          <a:p>
            <a:pPr marL="623888" lvl="1" indent="-623888">
              <a:buNone/>
            </a:pPr>
            <a:r>
              <a:rPr lang="en-AU" sz="1700" dirty="0">
                <a:solidFill>
                  <a:srgbClr val="00B0F0"/>
                </a:solidFill>
              </a:rPr>
              <a:t>(4)	Subject to this Act, a warranty or an express term in a contract of marine insurance may provide that, if there is a breach by the assured of a warranty or an express term in the contract, the insurer is discharged from all liability to indemnify the assured for any loss proximately caused by the breach.</a:t>
            </a:r>
          </a:p>
          <a:p>
            <a:pPr marL="623888" lvl="1" indent="-623888">
              <a:buNone/>
            </a:pPr>
            <a:r>
              <a:rPr lang="en-AU" sz="1700" dirty="0">
                <a:solidFill>
                  <a:srgbClr val="00B0F0"/>
                </a:solidFill>
              </a:rPr>
              <a:t>(5)	Without prejudice to any other burden of proof provided for by statute or common law, the insurer bears the burden of proving that there was a breach of a warranty or express term of the contract and the assured bears the burden of proving that the loss for which it seeks to be indemnified was not proximately caused by or attributable to, as the case requires, the breach.</a:t>
            </a:r>
          </a:p>
          <a:p>
            <a:endParaRPr lang="en-AU" dirty="0"/>
          </a:p>
        </p:txBody>
      </p:sp>
    </p:spTree>
    <p:extLst>
      <p:ext uri="{BB962C8B-B14F-4D97-AF65-F5344CB8AC3E}">
        <p14:creationId xmlns:p14="http://schemas.microsoft.com/office/powerpoint/2010/main" val="3390216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Current Form: Section 40</a:t>
            </a:r>
            <a:endParaRPr lang="en-AU" dirty="0"/>
          </a:p>
        </p:txBody>
      </p:sp>
      <p:sp>
        <p:nvSpPr>
          <p:cNvPr id="3" name="Content Placeholder 2"/>
          <p:cNvSpPr>
            <a:spLocks noGrp="1"/>
          </p:cNvSpPr>
          <p:nvPr>
            <p:ph idx="1"/>
          </p:nvPr>
        </p:nvSpPr>
        <p:spPr/>
        <p:txBody>
          <a:bodyPr/>
          <a:lstStyle/>
          <a:p>
            <a:pPr marL="0" indent="0">
              <a:buNone/>
            </a:pPr>
            <a:r>
              <a:rPr lang="en-AU" sz="2000" b="1" dirty="0"/>
              <a:t>When breach of warranty excused</a:t>
            </a:r>
            <a:endParaRPr lang="en-AU" sz="2000" dirty="0"/>
          </a:p>
          <a:p>
            <a:pPr marL="1073150" indent="-625475">
              <a:buNone/>
              <a:tabLst>
                <a:tab pos="896938" algn="l"/>
                <a:tab pos="1073150" algn="l"/>
              </a:tabLst>
            </a:pPr>
            <a:r>
              <a:rPr lang="en-AU" sz="2000" dirty="0"/>
              <a:t>(1)		Non-compliance with a warranty is excused when, by reason of a change of circumstances, the warranty ceases to be applicable to the circumstances of the contract, or when compliance with the warranty is rendered unlawful by any subsequent law. </a:t>
            </a:r>
          </a:p>
          <a:p>
            <a:pPr marL="1073150" lvl="1" indent="-625475">
              <a:buNone/>
              <a:tabLst>
                <a:tab pos="896938" algn="l"/>
                <a:tab pos="1073150" algn="l"/>
              </a:tabLst>
            </a:pPr>
            <a:r>
              <a:rPr lang="en-AU" sz="2000" dirty="0"/>
              <a:t> (2)		Where a warranty is broken, the assured cannot avail himself of the defence that the breach has been remedied, and the warranty complied with, before loss. </a:t>
            </a:r>
          </a:p>
          <a:p>
            <a:pPr marL="1073150" lvl="1" indent="-625475">
              <a:buNone/>
              <a:tabLst>
                <a:tab pos="896938" algn="l"/>
                <a:tab pos="1073150" algn="l"/>
              </a:tabLst>
            </a:pPr>
            <a:r>
              <a:rPr lang="en-AU" sz="2000" dirty="0"/>
              <a:t> (3)		A breach of warranty may be waived by the insurer.</a:t>
            </a:r>
          </a:p>
          <a:p>
            <a:endParaRPr lang="en-AU" dirty="0"/>
          </a:p>
        </p:txBody>
      </p:sp>
    </p:spTree>
    <p:extLst>
      <p:ext uri="{BB962C8B-B14F-4D97-AF65-F5344CB8AC3E}">
        <p14:creationId xmlns:p14="http://schemas.microsoft.com/office/powerpoint/2010/main" val="27779350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53387"/>
            <a:ext cx="6956515" cy="956933"/>
          </a:xfrm>
        </p:spPr>
        <p:txBody>
          <a:bodyPr/>
          <a:lstStyle/>
          <a:p>
            <a:r>
              <a:rPr lang="en-AU" b="1" dirty="0"/>
              <a:t>Recommendations: Section 40 When breach of warranty is excused</a:t>
            </a:r>
            <a:endParaRPr lang="en-AU" dirty="0"/>
          </a:p>
        </p:txBody>
      </p:sp>
      <p:sp>
        <p:nvSpPr>
          <p:cNvPr id="3" name="Content Placeholder 2"/>
          <p:cNvSpPr>
            <a:spLocks noGrp="1"/>
          </p:cNvSpPr>
          <p:nvPr>
            <p:ph idx="1"/>
          </p:nvPr>
        </p:nvSpPr>
        <p:spPr/>
        <p:txBody>
          <a:bodyPr/>
          <a:lstStyle/>
          <a:p>
            <a:pPr>
              <a:buClrTx/>
            </a:pPr>
            <a:r>
              <a:rPr lang="en-AU" sz="2000" dirty="0"/>
              <a:t>The insertion of the words "</a:t>
            </a:r>
            <a:r>
              <a:rPr lang="en-AU" sz="2000" dirty="0">
                <a:solidFill>
                  <a:srgbClr val="00B0F0"/>
                </a:solidFill>
              </a:rPr>
              <a:t>or a term of a contract of marine insurance</a:t>
            </a:r>
            <a:r>
              <a:rPr lang="en-AU" sz="2000" dirty="0"/>
              <a:t>" in section 40(1) wherever the word "warranty" appears. </a:t>
            </a:r>
          </a:p>
          <a:p>
            <a:pPr lvl="0">
              <a:buClrTx/>
            </a:pPr>
            <a:r>
              <a:rPr lang="en-AU" sz="2000" dirty="0"/>
              <a:t>The repeal of section 40(2), and we have also suggested that section 40(3) (which will be re-numbered 40(2)) should now read:</a:t>
            </a:r>
          </a:p>
          <a:p>
            <a:pPr marL="342900" lvl="1" indent="0">
              <a:buNone/>
            </a:pPr>
            <a:r>
              <a:rPr lang="en-AU" sz="2000" dirty="0"/>
              <a:t>	"</a:t>
            </a:r>
            <a:r>
              <a:rPr lang="en-AU" sz="2000" dirty="0">
                <a:solidFill>
                  <a:srgbClr val="00B0F0"/>
                </a:solidFill>
              </a:rPr>
              <a:t>A breach by the assured of any warranty or any term of a 	contract of marine insurance may be waived by the insurer</a:t>
            </a:r>
            <a:r>
              <a:rPr lang="en-AU" sz="2000" dirty="0"/>
              <a:t>".</a:t>
            </a:r>
          </a:p>
          <a:p>
            <a:endParaRPr lang="en-AU" dirty="0"/>
          </a:p>
        </p:txBody>
      </p:sp>
    </p:spTree>
    <p:extLst>
      <p:ext uri="{BB962C8B-B14F-4D97-AF65-F5344CB8AC3E}">
        <p14:creationId xmlns:p14="http://schemas.microsoft.com/office/powerpoint/2010/main" val="35577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Historical context</a:t>
            </a:r>
          </a:p>
        </p:txBody>
      </p:sp>
      <p:sp>
        <p:nvSpPr>
          <p:cNvPr id="3" name="Content Placeholder 2"/>
          <p:cNvSpPr>
            <a:spLocks noGrp="1"/>
          </p:cNvSpPr>
          <p:nvPr>
            <p:ph idx="1"/>
          </p:nvPr>
        </p:nvSpPr>
        <p:spPr/>
        <p:txBody>
          <a:bodyPr/>
          <a:lstStyle/>
          <a:p>
            <a:r>
              <a:rPr lang="en-AU" sz="2400" i="1" dirty="0"/>
              <a:t>Marine Insurance Act 1906 (UK)</a:t>
            </a:r>
          </a:p>
          <a:p>
            <a:r>
              <a:rPr lang="en-AU" sz="2400" i="1" dirty="0"/>
              <a:t>Marine Insurance Act 1909 (</a:t>
            </a:r>
            <a:r>
              <a:rPr lang="en-AU" sz="2400" i="1" dirty="0" err="1"/>
              <a:t>Cth</a:t>
            </a:r>
            <a:r>
              <a:rPr lang="en-AU" sz="2400" i="1" dirty="0"/>
              <a:t>)</a:t>
            </a:r>
          </a:p>
          <a:p>
            <a:r>
              <a:rPr lang="en-AU" sz="2400" i="1" dirty="0"/>
              <a:t>Insurance Contracts Act 1984 (</a:t>
            </a:r>
            <a:r>
              <a:rPr lang="en-AU" sz="2400" i="1" dirty="0" err="1"/>
              <a:t>Cth</a:t>
            </a:r>
            <a:r>
              <a:rPr lang="en-AU" sz="2400" i="1" dirty="0"/>
              <a:t>)</a:t>
            </a:r>
          </a:p>
          <a:p>
            <a:r>
              <a:rPr lang="en-AU" sz="2400" dirty="0"/>
              <a:t>Referral to the </a:t>
            </a:r>
            <a:r>
              <a:rPr lang="en-AU" sz="2400" dirty="0" err="1"/>
              <a:t>ALRC</a:t>
            </a:r>
            <a:r>
              <a:rPr lang="en-AU" sz="2400" dirty="0"/>
              <a:t> - 21/02/2000</a:t>
            </a:r>
          </a:p>
          <a:p>
            <a:r>
              <a:rPr lang="en-AU" sz="2400" dirty="0" err="1"/>
              <a:t>ALRC</a:t>
            </a:r>
            <a:r>
              <a:rPr lang="en-AU" sz="2400" dirty="0"/>
              <a:t> Report - April 2001 </a:t>
            </a:r>
          </a:p>
          <a:p>
            <a:r>
              <a:rPr lang="en-AU" sz="2400" i="1" dirty="0"/>
              <a:t>Insurance Act 2015 (UK)</a:t>
            </a:r>
          </a:p>
          <a:p>
            <a:r>
              <a:rPr lang="en-AU" sz="2400" dirty="0"/>
              <a:t>MLAANZ Committee - August 2015 </a:t>
            </a:r>
          </a:p>
          <a:p>
            <a:r>
              <a:rPr lang="en-AU" sz="2400" dirty="0"/>
              <a:t>MLAANZ Submission to Attorney-General - 31/05/2017 </a:t>
            </a:r>
          </a:p>
        </p:txBody>
      </p:sp>
    </p:spTree>
    <p:extLst>
      <p:ext uri="{BB962C8B-B14F-4D97-AF65-F5344CB8AC3E}">
        <p14:creationId xmlns:p14="http://schemas.microsoft.com/office/powerpoint/2010/main" val="82956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Current Form: Section 42(2)</a:t>
            </a:r>
            <a:endParaRPr lang="en-AU" dirty="0"/>
          </a:p>
        </p:txBody>
      </p:sp>
      <p:sp>
        <p:nvSpPr>
          <p:cNvPr id="3" name="Content Placeholder 2"/>
          <p:cNvSpPr>
            <a:spLocks noGrp="1"/>
          </p:cNvSpPr>
          <p:nvPr>
            <p:ph idx="1"/>
          </p:nvPr>
        </p:nvSpPr>
        <p:spPr/>
        <p:txBody>
          <a:bodyPr/>
          <a:lstStyle/>
          <a:p>
            <a:pPr marL="0" indent="0">
              <a:buNone/>
            </a:pPr>
            <a:r>
              <a:rPr lang="en-AU" sz="2000" b="1" dirty="0"/>
              <a:t>Warranty of neutrality </a:t>
            </a:r>
            <a:endParaRPr lang="en-AU" sz="2000" dirty="0"/>
          </a:p>
          <a:p>
            <a:pPr marL="714375" lvl="2" indent="0">
              <a:buNone/>
            </a:pPr>
            <a:r>
              <a:rPr lang="en-AU" sz="2000" dirty="0"/>
              <a:t>"Where a ship is expressly warranted "neutral" there is also an implied condition that, so far as the assured can control the matter, she shall be properly documented, that is to say, that she shall carry the necessary papers to establish her neutrality, and that she shall not falsify or suppress her papers, or use simulated papers. If any loss occurs through breach of this condition, the insurer may avoid the contract.</a:t>
            </a:r>
          </a:p>
          <a:p>
            <a:pPr marL="0" lvl="0" indent="0">
              <a:buNone/>
            </a:pPr>
            <a:r>
              <a:rPr lang="en-AU" sz="2000" b="1" dirty="0"/>
              <a:t>Recommendation</a:t>
            </a:r>
          </a:p>
          <a:p>
            <a:pPr marL="0" lvl="0" indent="0">
              <a:buNone/>
            </a:pPr>
            <a:r>
              <a:rPr lang="en-AU" sz="2000" dirty="0">
                <a:solidFill>
                  <a:srgbClr val="00B0F0"/>
                </a:solidFill>
              </a:rPr>
              <a:t>Deletion of the last sentence. </a:t>
            </a:r>
          </a:p>
          <a:p>
            <a:pPr marL="0" lvl="0" indent="0">
              <a:buNone/>
            </a:pPr>
            <a:r>
              <a:rPr lang="en-AU" sz="2000" dirty="0"/>
              <a:t>(The ALRC recommended the deletion of Section 42 in its entirety.)</a:t>
            </a:r>
          </a:p>
          <a:p>
            <a:endParaRPr lang="en-AU" dirty="0"/>
          </a:p>
        </p:txBody>
      </p:sp>
    </p:spTree>
    <p:extLst>
      <p:ext uri="{BB962C8B-B14F-4D97-AF65-F5344CB8AC3E}">
        <p14:creationId xmlns:p14="http://schemas.microsoft.com/office/powerpoint/2010/main" val="7213571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Current Form: Section 8</a:t>
            </a:r>
            <a:endParaRPr lang="en-AU" dirty="0"/>
          </a:p>
        </p:txBody>
      </p:sp>
      <p:sp>
        <p:nvSpPr>
          <p:cNvPr id="3" name="Content Placeholder 2"/>
          <p:cNvSpPr>
            <a:spLocks noGrp="1"/>
          </p:cNvSpPr>
          <p:nvPr>
            <p:ph idx="1"/>
          </p:nvPr>
        </p:nvSpPr>
        <p:spPr/>
        <p:txBody>
          <a:bodyPr/>
          <a:lstStyle/>
          <a:p>
            <a:pPr marL="0" indent="0">
              <a:buNone/>
            </a:pPr>
            <a:r>
              <a:rPr lang="en-AU" sz="2000" b="1" dirty="0"/>
              <a:t>Mixed Sea and land risks</a:t>
            </a:r>
            <a:r>
              <a:rPr lang="en-AU" dirty="0"/>
              <a:t> </a:t>
            </a:r>
          </a:p>
          <a:p>
            <a:pPr marL="1344613" lvl="2" indent="-808038">
              <a:buNone/>
            </a:pPr>
            <a:r>
              <a:rPr lang="en-AU" sz="1800" dirty="0"/>
              <a:t>(1)	A contract of marine insurance may, by its express terms, or by usage of trade, be extended so as to protect the assured against losses on inland waters or on any land risk which may be incidental to any sea voyage. </a:t>
            </a:r>
          </a:p>
          <a:p>
            <a:pPr marL="1344613" lvl="2" indent="-808038">
              <a:buNone/>
            </a:pPr>
            <a:r>
              <a:rPr lang="en-AU" sz="1800" dirty="0"/>
              <a:t>(2)	Where a ship in course of building or the launch of a ship, or any adventure analogous to a marine adventure, is covered by a policy in the form of a marine policy, the provisions of this Act, in so far as applicable, shall apply thereto; but, except as by this section provided, nothing in this Act shall alter or affect any rule of law applicable to any contract of insurance other than a contract of marine insurance as by this Act defined.</a:t>
            </a:r>
          </a:p>
          <a:p>
            <a:endParaRPr lang="en-AU" dirty="0"/>
          </a:p>
        </p:txBody>
      </p:sp>
    </p:spTree>
    <p:extLst>
      <p:ext uri="{BB962C8B-B14F-4D97-AF65-F5344CB8AC3E}">
        <p14:creationId xmlns:p14="http://schemas.microsoft.com/office/powerpoint/2010/main" val="115799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Recommendation: Section 8 Mixed Sea and land risks</a:t>
            </a:r>
            <a:r>
              <a:rPr lang="en-AU" dirty="0"/>
              <a:t> </a:t>
            </a:r>
          </a:p>
        </p:txBody>
      </p:sp>
      <p:sp>
        <p:nvSpPr>
          <p:cNvPr id="3" name="Content Placeholder 2"/>
          <p:cNvSpPr>
            <a:spLocks noGrp="1"/>
          </p:cNvSpPr>
          <p:nvPr>
            <p:ph idx="1"/>
          </p:nvPr>
        </p:nvSpPr>
        <p:spPr/>
        <p:txBody>
          <a:bodyPr/>
          <a:lstStyle/>
          <a:p>
            <a:pPr marL="0" lvl="0" indent="0">
              <a:buNone/>
            </a:pPr>
            <a:r>
              <a:rPr lang="en-AU" sz="2000" dirty="0"/>
              <a:t>Adopt the ALRC suggestion for the replacement of subsection 8(2) by the following:</a:t>
            </a:r>
          </a:p>
          <a:p>
            <a:pPr marL="1344613" lvl="2" indent="-623888">
              <a:buNone/>
            </a:pPr>
            <a:r>
              <a:rPr lang="en-AU" sz="2000" dirty="0">
                <a:solidFill>
                  <a:srgbClr val="00B0F0"/>
                </a:solidFill>
              </a:rPr>
              <a:t>(2)	Unless the contract otherwise provides, a ship in course of building or repairs, the launch of a ship, or any adventure analogous to a marine adventure is covered by the provisions of this Act, in so far as applicable; but, except as by this section provided, nothing in this Act shall alter or affect any rule of law applicable to any contract of insurance other than a contract of marine insurance as by this Act defined.</a:t>
            </a:r>
          </a:p>
        </p:txBody>
      </p:sp>
    </p:spTree>
    <p:extLst>
      <p:ext uri="{BB962C8B-B14F-4D97-AF65-F5344CB8AC3E}">
        <p14:creationId xmlns:p14="http://schemas.microsoft.com/office/powerpoint/2010/main" val="2017231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97349"/>
            <a:ext cx="6956515" cy="956933"/>
          </a:xfrm>
        </p:spPr>
        <p:txBody>
          <a:bodyPr/>
          <a:lstStyle/>
          <a:p>
            <a:r>
              <a:rPr lang="en-AU" b="1" dirty="0"/>
              <a:t>Current Form: Section 31(2)</a:t>
            </a:r>
            <a:endParaRPr lang="en-AU" dirty="0"/>
          </a:p>
        </p:txBody>
      </p:sp>
      <p:sp>
        <p:nvSpPr>
          <p:cNvPr id="3" name="Content Placeholder 2"/>
          <p:cNvSpPr>
            <a:spLocks noGrp="1"/>
          </p:cNvSpPr>
          <p:nvPr>
            <p:ph idx="1"/>
          </p:nvPr>
        </p:nvSpPr>
        <p:spPr/>
        <p:txBody>
          <a:bodyPr/>
          <a:lstStyle/>
          <a:p>
            <a:pPr marL="342900" lvl="1" indent="0">
              <a:buNone/>
            </a:pPr>
            <a:r>
              <a:rPr lang="en-AU" sz="2000" b="1" dirty="0"/>
              <a:t>Voyage and Time Policies</a:t>
            </a:r>
            <a:endParaRPr lang="en-AU" sz="2000" dirty="0"/>
          </a:p>
          <a:p>
            <a:pPr marL="342900" lvl="1" indent="0">
              <a:buNone/>
            </a:pPr>
            <a:r>
              <a:rPr lang="en-AU" sz="2000" dirty="0"/>
              <a:t>A time policy which is made for any time exceeding twelve months is invalid. Provided that a time policy may contain an agreement to the effect that, in the event of the ship being at sea or the voyage being otherwise not completed on the expiration of the policy, the subject matter of the insurance shall be held covered until the arrival of the ship at her destination, or for a reasonable time thereafter not exceeding thirty days; and the policy shall not be invalid on the grounds only that by reason of such agreement it may become available for a period exceeding twelve months.</a:t>
            </a:r>
          </a:p>
          <a:p>
            <a:pPr marL="342900" lvl="1" indent="0">
              <a:buNone/>
            </a:pPr>
            <a:r>
              <a:rPr lang="en-AU" sz="2000" b="1" dirty="0"/>
              <a:t>Recommendation: </a:t>
            </a:r>
            <a:r>
              <a:rPr lang="en-AU" sz="2000" b="1" dirty="0">
                <a:solidFill>
                  <a:srgbClr val="00B0F0"/>
                </a:solidFill>
              </a:rPr>
              <a:t>Repeal the Subsection</a:t>
            </a:r>
            <a:r>
              <a:rPr lang="en-AU" sz="2000" b="1" dirty="0"/>
              <a:t>.</a:t>
            </a:r>
          </a:p>
        </p:txBody>
      </p:sp>
    </p:spTree>
    <p:extLst>
      <p:ext uri="{BB962C8B-B14F-4D97-AF65-F5344CB8AC3E}">
        <p14:creationId xmlns:p14="http://schemas.microsoft.com/office/powerpoint/2010/main" val="21235070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Current Form: Section 35(1)</a:t>
            </a:r>
            <a:endParaRPr lang="en-AU" dirty="0"/>
          </a:p>
        </p:txBody>
      </p:sp>
      <p:sp>
        <p:nvSpPr>
          <p:cNvPr id="3" name="Content Placeholder 2"/>
          <p:cNvSpPr>
            <a:spLocks noGrp="1"/>
          </p:cNvSpPr>
          <p:nvPr>
            <p:ph idx="1"/>
          </p:nvPr>
        </p:nvSpPr>
        <p:spPr/>
        <p:txBody>
          <a:bodyPr/>
          <a:lstStyle/>
          <a:p>
            <a:pPr marL="0" indent="0">
              <a:buNone/>
            </a:pPr>
            <a:r>
              <a:rPr lang="en-AU" sz="2000" b="1" dirty="0"/>
              <a:t>Floating policy by ship or ships </a:t>
            </a:r>
          </a:p>
          <a:p>
            <a:pPr marL="342900" lvl="1" indent="0">
              <a:buNone/>
            </a:pPr>
            <a:r>
              <a:rPr lang="en-AU" sz="1800" dirty="0"/>
              <a:t>A floating policy is a policy which describes the insurance in general terms, and leaves the name of the ship or ships and other particulars to be defined by subsequent declaration.</a:t>
            </a:r>
          </a:p>
          <a:p>
            <a:pPr marL="342900" lvl="1" indent="-342900">
              <a:buNone/>
            </a:pPr>
            <a:r>
              <a:rPr lang="en-AU" sz="2000" b="1" dirty="0"/>
              <a:t>Recommendation:</a:t>
            </a:r>
          </a:p>
          <a:p>
            <a:pPr>
              <a:buClrTx/>
            </a:pPr>
            <a:r>
              <a:rPr lang="en-AU" sz="1800" dirty="0">
                <a:solidFill>
                  <a:srgbClr val="00B0F0"/>
                </a:solidFill>
              </a:rPr>
              <a:t>After the word "floating" the words "open or annual" be inserted</a:t>
            </a:r>
          </a:p>
          <a:p>
            <a:pPr>
              <a:buClrTx/>
            </a:pPr>
            <a:r>
              <a:rPr lang="en-AU" sz="1800" dirty="0">
                <a:solidFill>
                  <a:srgbClr val="00B0F0"/>
                </a:solidFill>
              </a:rPr>
              <a:t>That the title of this section should also read "Floating, open and annual policies"; and</a:t>
            </a:r>
          </a:p>
          <a:p>
            <a:pPr>
              <a:buClrTx/>
            </a:pPr>
            <a:r>
              <a:rPr lang="en-AU" sz="1800" dirty="0">
                <a:solidFill>
                  <a:srgbClr val="00B0F0"/>
                </a:solidFill>
              </a:rPr>
              <a:t>That after the word "ships" the words "or other insurable property" be inserted. </a:t>
            </a:r>
          </a:p>
          <a:p>
            <a:endParaRPr lang="en-AU" dirty="0"/>
          </a:p>
        </p:txBody>
      </p:sp>
    </p:spTree>
    <p:extLst>
      <p:ext uri="{BB962C8B-B14F-4D97-AF65-F5344CB8AC3E}">
        <p14:creationId xmlns:p14="http://schemas.microsoft.com/office/powerpoint/2010/main" val="3077408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Current Form: Subsection 35(3)</a:t>
            </a:r>
          </a:p>
        </p:txBody>
      </p:sp>
      <p:sp>
        <p:nvSpPr>
          <p:cNvPr id="3" name="Content Placeholder 2"/>
          <p:cNvSpPr>
            <a:spLocks noGrp="1"/>
          </p:cNvSpPr>
          <p:nvPr>
            <p:ph idx="1"/>
          </p:nvPr>
        </p:nvSpPr>
        <p:spPr>
          <a:xfrm>
            <a:off x="769327" y="1349077"/>
            <a:ext cx="7886700" cy="4650377"/>
          </a:xfrm>
        </p:spPr>
        <p:txBody>
          <a:bodyPr/>
          <a:lstStyle/>
          <a:p>
            <a:pPr marL="342900" lvl="1" indent="0">
              <a:buNone/>
            </a:pPr>
            <a:r>
              <a:rPr lang="en-AU" sz="2000" dirty="0"/>
              <a:t>Unless the policy otherwise provides, the declarations must be made in the order of despatch or shipment. They must, in the case of goods, comprise all consignments within the terms of the policy, and the value of the goods or other property must be honestly stated, but an omission or erroneous declaration may be rectified even after loss or arrival, provided the omission or declaration was made in good faith.</a:t>
            </a:r>
          </a:p>
          <a:p>
            <a:pPr marL="0" indent="-14288">
              <a:buNone/>
            </a:pPr>
            <a:r>
              <a:rPr lang="en-AU" sz="2000" b="1" dirty="0"/>
              <a:t>Recommendation:</a:t>
            </a:r>
          </a:p>
          <a:p>
            <a:pPr>
              <a:buClrTx/>
            </a:pPr>
            <a:r>
              <a:rPr lang="en-AU" sz="2000" dirty="0">
                <a:solidFill>
                  <a:srgbClr val="00B0F0"/>
                </a:solidFill>
              </a:rPr>
              <a:t>The words "shipment. They" be substituted by "shipment and they". </a:t>
            </a:r>
          </a:p>
          <a:p>
            <a:pPr>
              <a:buClrTx/>
            </a:pPr>
            <a:r>
              <a:rPr lang="en-AU" sz="2000" dirty="0">
                <a:solidFill>
                  <a:srgbClr val="00B0F0"/>
                </a:solidFill>
              </a:rPr>
              <a:t>The omission of the words "policy, and the" and their substitution by "policy. The".</a:t>
            </a:r>
          </a:p>
          <a:p>
            <a:pPr marL="0" indent="0">
              <a:buNone/>
            </a:pPr>
            <a:endParaRPr lang="en-AU" dirty="0"/>
          </a:p>
        </p:txBody>
      </p:sp>
    </p:spTree>
    <p:extLst>
      <p:ext uri="{BB962C8B-B14F-4D97-AF65-F5344CB8AC3E}">
        <p14:creationId xmlns:p14="http://schemas.microsoft.com/office/powerpoint/2010/main" val="4680349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Recommendation: Section 37A </a:t>
            </a:r>
            <a:endParaRPr lang="en-AU" dirty="0"/>
          </a:p>
        </p:txBody>
      </p:sp>
      <p:sp>
        <p:nvSpPr>
          <p:cNvPr id="3" name="Content Placeholder 2"/>
          <p:cNvSpPr>
            <a:spLocks noGrp="1"/>
          </p:cNvSpPr>
          <p:nvPr>
            <p:ph idx="1"/>
          </p:nvPr>
        </p:nvSpPr>
        <p:spPr>
          <a:xfrm>
            <a:off x="628651" y="1243568"/>
            <a:ext cx="7886700" cy="4650377"/>
          </a:xfrm>
        </p:spPr>
        <p:txBody>
          <a:bodyPr/>
          <a:lstStyle/>
          <a:p>
            <a:pPr marL="0" lvl="0" indent="0">
              <a:buNone/>
            </a:pPr>
            <a:r>
              <a:rPr lang="en-AU" sz="1800" b="1" dirty="0"/>
              <a:t>Cancellation of contracts of marine insurance </a:t>
            </a:r>
          </a:p>
          <a:p>
            <a:pPr marL="0" lvl="0" indent="0">
              <a:buNone/>
            </a:pPr>
            <a:r>
              <a:rPr lang="en-AU" sz="1800" dirty="0"/>
              <a:t>Recommended the insertion of the following new provision dealing with cancellation of contracts of marine insurance which was proposed by the ALRC (in its draft bill it was identified as Section 47A):</a:t>
            </a:r>
          </a:p>
          <a:p>
            <a:pPr marL="342900" lvl="1" indent="0">
              <a:buNone/>
            </a:pPr>
            <a:r>
              <a:rPr lang="en-AU" sz="1700" dirty="0">
                <a:solidFill>
                  <a:srgbClr val="00B0F0"/>
                </a:solidFill>
              </a:rPr>
              <a:t>(1)	 Subject to any express term in a contract of marine insurance, where: </a:t>
            </a:r>
          </a:p>
          <a:p>
            <a:pPr marL="685800" lvl="2" indent="0" defTabSz="628650">
              <a:buNone/>
            </a:pPr>
            <a:r>
              <a:rPr lang="en-AU" sz="1700" dirty="0">
                <a:solidFill>
                  <a:srgbClr val="00B0F0"/>
                </a:solidFill>
              </a:rPr>
              <a:t>(a)	the assured has failed to comply with a provision of the contract; or</a:t>
            </a:r>
          </a:p>
          <a:p>
            <a:pPr marL="685800" lvl="2" indent="0" defTabSz="628650">
              <a:buNone/>
            </a:pPr>
            <a:r>
              <a:rPr lang="en-AU" sz="1700" dirty="0">
                <a:solidFill>
                  <a:srgbClr val="00B0F0"/>
                </a:solidFill>
              </a:rPr>
              <a:t>(b)	the assured did not comply with the duty of utmost good faith; or</a:t>
            </a:r>
          </a:p>
          <a:p>
            <a:pPr marL="685800" lvl="2" indent="0" defTabSz="628650">
              <a:buNone/>
            </a:pPr>
            <a:r>
              <a:rPr lang="en-AU" sz="1700" dirty="0">
                <a:solidFill>
                  <a:srgbClr val="00B0F0"/>
                </a:solidFill>
              </a:rPr>
              <a:t>(c)	the assured has made a fraudulent claim under the contract; or </a:t>
            </a:r>
          </a:p>
          <a:p>
            <a:pPr marL="685800" lvl="2" indent="0" defTabSz="628650">
              <a:buNone/>
            </a:pPr>
            <a:r>
              <a:rPr lang="en-AU" sz="1700" dirty="0">
                <a:solidFill>
                  <a:srgbClr val="00B0F0"/>
                </a:solidFill>
              </a:rPr>
              <a:t>(d)	this Act otherwise permits; </a:t>
            </a:r>
          </a:p>
          <a:p>
            <a:pPr marL="342900" lvl="1" indent="0">
              <a:buNone/>
              <a:tabLst>
                <a:tab pos="720725" algn="l"/>
              </a:tabLst>
            </a:pPr>
            <a:r>
              <a:rPr lang="en-AU" sz="1700" dirty="0">
                <a:solidFill>
                  <a:srgbClr val="00B0F0"/>
                </a:solidFill>
              </a:rPr>
              <a:t>       the insurer may cancel the contract in accordance with this section. </a:t>
            </a:r>
          </a:p>
          <a:p>
            <a:endParaRPr lang="en-AU" dirty="0"/>
          </a:p>
        </p:txBody>
      </p:sp>
    </p:spTree>
    <p:extLst>
      <p:ext uri="{BB962C8B-B14F-4D97-AF65-F5344CB8AC3E}">
        <p14:creationId xmlns:p14="http://schemas.microsoft.com/office/powerpoint/2010/main" val="15844303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2180"/>
            <a:ext cx="6956515" cy="956933"/>
          </a:xfrm>
        </p:spPr>
        <p:txBody>
          <a:bodyPr/>
          <a:lstStyle/>
          <a:p>
            <a:r>
              <a:rPr lang="en-AU" b="1" dirty="0"/>
              <a:t>Section </a:t>
            </a:r>
            <a:r>
              <a:rPr lang="en-AU" b="1" dirty="0" err="1"/>
              <a:t>37A</a:t>
            </a:r>
            <a:r>
              <a:rPr lang="en-AU" b="1" dirty="0"/>
              <a:t> </a:t>
            </a:r>
            <a:r>
              <a:rPr lang="en-AU" sz="2800" b="1" dirty="0"/>
              <a:t>Cancellation of contracts of marine insurance (cont.)</a:t>
            </a:r>
            <a:endParaRPr lang="en-AU" dirty="0"/>
          </a:p>
        </p:txBody>
      </p:sp>
      <p:sp>
        <p:nvSpPr>
          <p:cNvPr id="3" name="Content Placeholder 2"/>
          <p:cNvSpPr>
            <a:spLocks noGrp="1"/>
          </p:cNvSpPr>
          <p:nvPr>
            <p:ph idx="1"/>
          </p:nvPr>
        </p:nvSpPr>
        <p:spPr/>
        <p:txBody>
          <a:bodyPr/>
          <a:lstStyle/>
          <a:p>
            <a:pPr marL="720725" lvl="1" indent="-447675">
              <a:buNone/>
            </a:pPr>
            <a:r>
              <a:rPr lang="en-AU" sz="1800" dirty="0">
                <a:solidFill>
                  <a:srgbClr val="00B0F0"/>
                </a:solidFill>
              </a:rPr>
              <a:t>(2)	An insurer who wishes to exercise a right to cancel a contract of marine insurance, whether under this section or pursuant to an express term of the contract, shall give notice in writing of the proposed cancellation to be assured.</a:t>
            </a:r>
          </a:p>
          <a:p>
            <a:pPr marL="720725" lvl="1" indent="-447675">
              <a:buNone/>
            </a:pPr>
            <a:r>
              <a:rPr lang="en-AU" sz="1800" dirty="0">
                <a:solidFill>
                  <a:srgbClr val="00B0F0"/>
                </a:solidFill>
              </a:rPr>
              <a:t>(3)	Any notice of an insurer's intention to cancel a contract of marine insurance has effect to cancel the contract at any time specified in the notice after the earlier of the following times: </a:t>
            </a:r>
          </a:p>
          <a:p>
            <a:pPr marL="1257300" lvl="2" indent="-536575">
              <a:buNone/>
            </a:pPr>
            <a:r>
              <a:rPr lang="en-AU" sz="1800" dirty="0">
                <a:solidFill>
                  <a:srgbClr val="00B0F0"/>
                </a:solidFill>
              </a:rPr>
              <a:t>(a)	the time when another contract of marine insurance between the assured and the insurer or some other insurer, being a contract that is intended by the assured to replace the first-mentioned contract, is entered into; </a:t>
            </a:r>
          </a:p>
          <a:p>
            <a:pPr marL="1257300" lvl="2" indent="-536575">
              <a:buNone/>
            </a:pPr>
            <a:r>
              <a:rPr lang="en-AU" sz="1800" dirty="0">
                <a:solidFill>
                  <a:srgbClr val="00B0F0"/>
                </a:solidFill>
              </a:rPr>
              <a:t>(b)	4 pm on the third business day after the day on which the notice was given to the assured.</a:t>
            </a:r>
          </a:p>
          <a:p>
            <a:endParaRPr lang="en-AU" dirty="0"/>
          </a:p>
        </p:txBody>
      </p:sp>
    </p:spTree>
    <p:extLst>
      <p:ext uri="{BB962C8B-B14F-4D97-AF65-F5344CB8AC3E}">
        <p14:creationId xmlns:p14="http://schemas.microsoft.com/office/powerpoint/2010/main" val="38524179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Recommendation: Section 85A</a:t>
            </a:r>
            <a:endParaRPr lang="en-AU" dirty="0"/>
          </a:p>
        </p:txBody>
      </p:sp>
      <p:sp>
        <p:nvSpPr>
          <p:cNvPr id="3" name="Content Placeholder 2"/>
          <p:cNvSpPr>
            <a:spLocks noGrp="1"/>
          </p:cNvSpPr>
          <p:nvPr>
            <p:ph idx="1"/>
          </p:nvPr>
        </p:nvSpPr>
        <p:spPr/>
        <p:txBody>
          <a:bodyPr/>
          <a:lstStyle/>
          <a:p>
            <a:pPr marL="0" indent="0">
              <a:buNone/>
            </a:pPr>
            <a:r>
              <a:rPr lang="en-AU" sz="2000" b="1" dirty="0"/>
              <a:t>Contracts affecting rights of subrogation </a:t>
            </a:r>
            <a:endParaRPr lang="en-AU" sz="2000" dirty="0"/>
          </a:p>
          <a:p>
            <a:pPr marL="0" lvl="0" indent="0">
              <a:buNone/>
            </a:pPr>
            <a:r>
              <a:rPr lang="en-AU" sz="1800" dirty="0"/>
              <a:t>Suggested, as did the ALRC, new provisions dealing with rights of subrogation. The recommendation is as follows: </a:t>
            </a:r>
          </a:p>
          <a:p>
            <a:pPr marL="1073150" lvl="1" indent="-625475">
              <a:buNone/>
              <a:tabLst>
                <a:tab pos="1073150" algn="l"/>
              </a:tabLst>
            </a:pPr>
            <a:r>
              <a:rPr lang="en-AU" sz="1800" dirty="0">
                <a:solidFill>
                  <a:srgbClr val="00B0F0"/>
                </a:solidFill>
              </a:rPr>
              <a:t>(1)	Where a contract of marine insurance includes a provision that has the effect of excluding or limiting the insurer's liability in respect of a loss by reason that the assured is a party to an agreement that excludes or limits a right of the assured to recover damages from a person other than the insurer in respect of the loss, the insurer may not rely on the provisions unless the insurer clearly informed the assured in writing, before the contract of marine insurance was entered into, of the effect of the provision.</a:t>
            </a:r>
          </a:p>
          <a:p>
            <a:pPr marL="1073150" lvl="1" indent="-625475">
              <a:buNone/>
              <a:tabLst>
                <a:tab pos="1073150" algn="l"/>
              </a:tabLst>
            </a:pPr>
            <a:r>
              <a:rPr lang="en-AU" sz="1800" dirty="0">
                <a:solidFill>
                  <a:srgbClr val="00B0F0"/>
                </a:solidFill>
              </a:rPr>
              <a:t>(2)	The duty of disclosure does not require the assured to disclose the existence of a contract that so limits the assured's rights.</a:t>
            </a:r>
          </a:p>
          <a:p>
            <a:endParaRPr lang="en-AU" dirty="0"/>
          </a:p>
        </p:txBody>
      </p:sp>
    </p:spTree>
    <p:extLst>
      <p:ext uri="{BB962C8B-B14F-4D97-AF65-F5344CB8AC3E}">
        <p14:creationId xmlns:p14="http://schemas.microsoft.com/office/powerpoint/2010/main" val="2908718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Recommendation: Section 87A</a:t>
            </a:r>
            <a:endParaRPr lang="en-AU" dirty="0"/>
          </a:p>
        </p:txBody>
      </p:sp>
      <p:sp>
        <p:nvSpPr>
          <p:cNvPr id="3" name="Content Placeholder 2"/>
          <p:cNvSpPr>
            <a:spLocks noGrp="1"/>
          </p:cNvSpPr>
          <p:nvPr>
            <p:ph idx="1"/>
          </p:nvPr>
        </p:nvSpPr>
        <p:spPr/>
        <p:txBody>
          <a:bodyPr/>
          <a:lstStyle/>
          <a:p>
            <a:pPr marL="0" indent="0">
              <a:buNone/>
            </a:pPr>
            <a:r>
              <a:rPr lang="en-AU" sz="2000" b="1" dirty="0"/>
              <a:t>Rights with respect to monies recovered from third parties</a:t>
            </a:r>
            <a:endParaRPr lang="en-AU" sz="2000" dirty="0"/>
          </a:p>
          <a:p>
            <a:pPr marL="0" lvl="0" indent="0">
              <a:buNone/>
            </a:pPr>
            <a:r>
              <a:rPr lang="en-AU" sz="1800" dirty="0"/>
              <a:t>Reproduced the recommendations made by the ALRC, which, themselves, were adopted as reforms to the Insurance Contracts Act 1984. They are:</a:t>
            </a:r>
          </a:p>
          <a:p>
            <a:pPr marL="1169988" lvl="1" indent="-827088">
              <a:buNone/>
            </a:pPr>
            <a:r>
              <a:rPr lang="en-AU" sz="1800" dirty="0">
                <a:solidFill>
                  <a:srgbClr val="00B0F0"/>
                </a:solidFill>
              </a:rPr>
              <a:t>(1)	Where money is recovered from a third party in respect of a loss that is wholly or partly the subject of a contract of marine insurance, that money shall, subject to any contrary agreement between the insurer and the assured, be distributed in the following manner and order. </a:t>
            </a:r>
          </a:p>
          <a:p>
            <a:pPr marL="1169988" lvl="1" indent="-827088">
              <a:buNone/>
            </a:pPr>
            <a:r>
              <a:rPr lang="en-AU" sz="1800" dirty="0">
                <a:solidFill>
                  <a:srgbClr val="00B0F0"/>
                </a:solidFill>
              </a:rPr>
              <a:t>(2)	The party or parties funding the recovery action shall be reimbursed for its or their administrative and legal costs incurred in connection with that action. If there is insufficient money recovered for full reimbursement, the parties shall be reimbursed pro rata. </a:t>
            </a:r>
          </a:p>
          <a:p>
            <a:endParaRPr lang="en-AU" dirty="0"/>
          </a:p>
        </p:txBody>
      </p:sp>
    </p:spTree>
    <p:extLst>
      <p:ext uri="{BB962C8B-B14F-4D97-AF65-F5344CB8AC3E}">
        <p14:creationId xmlns:p14="http://schemas.microsoft.com/office/powerpoint/2010/main" val="2931927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Comparable Reform Provisions</a:t>
            </a:r>
          </a:p>
        </p:txBody>
      </p:sp>
      <p:graphicFrame>
        <p:nvGraphicFramePr>
          <p:cNvPr id="4" name="Content Placeholder 3"/>
          <p:cNvGraphicFramePr>
            <a:graphicFrameLocks noGrp="1"/>
          </p:cNvGraphicFramePr>
          <p:nvPr>
            <p:ph idx="1"/>
          </p:nvPr>
        </p:nvGraphicFramePr>
        <p:xfrm>
          <a:off x="2404745" y="1593374"/>
          <a:ext cx="4334510" cy="4320540"/>
        </p:xfrm>
        <a:graphic>
          <a:graphicData uri="http://schemas.openxmlformats.org/drawingml/2006/table">
            <a:tbl>
              <a:tblPr firstRow="1" firstCol="1" bandRow="1">
                <a:tableStyleId>{5C22544A-7EE6-4342-B048-85BDC9FD1C3A}</a:tableStyleId>
              </a:tblPr>
              <a:tblGrid>
                <a:gridCol w="1051560">
                  <a:extLst>
                    <a:ext uri="{9D8B030D-6E8A-4147-A177-3AD203B41FA5}">
                      <a16:colId xmlns:a16="http://schemas.microsoft.com/office/drawing/2014/main" val="20000"/>
                    </a:ext>
                  </a:extLst>
                </a:gridCol>
                <a:gridCol w="1303020">
                  <a:extLst>
                    <a:ext uri="{9D8B030D-6E8A-4147-A177-3AD203B41FA5}">
                      <a16:colId xmlns:a16="http://schemas.microsoft.com/office/drawing/2014/main" val="20001"/>
                    </a:ext>
                  </a:extLst>
                </a:gridCol>
                <a:gridCol w="1979930">
                  <a:extLst>
                    <a:ext uri="{9D8B030D-6E8A-4147-A177-3AD203B41FA5}">
                      <a16:colId xmlns:a16="http://schemas.microsoft.com/office/drawing/2014/main" val="20002"/>
                    </a:ext>
                  </a:extLst>
                </a:gridCol>
              </a:tblGrid>
              <a:tr h="0">
                <a:tc>
                  <a:txBody>
                    <a:bodyPr/>
                    <a:lstStyle/>
                    <a:p>
                      <a:pPr>
                        <a:spcAft>
                          <a:spcPts val="1200"/>
                        </a:spcAft>
                      </a:pPr>
                      <a:r>
                        <a:rPr lang="en-AU" sz="1050" dirty="0">
                          <a:effectLst/>
                        </a:rPr>
                        <a:t>MIA 1909 (Cth)</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Insurance Act 2015 (UK)</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Topic (MIA 1909)</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0">
                <a:tc>
                  <a:txBody>
                    <a:bodyPr/>
                    <a:lstStyle/>
                    <a:p>
                      <a:pPr>
                        <a:spcAft>
                          <a:spcPts val="1200"/>
                        </a:spcAft>
                      </a:pPr>
                      <a:r>
                        <a:rPr lang="en-AU" sz="1050" dirty="0">
                          <a:effectLst/>
                        </a:rPr>
                        <a:t>Section 8</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 </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Mixed sea and land risks: inland waters.</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0">
                <a:tc>
                  <a:txBody>
                    <a:bodyPr/>
                    <a:lstStyle/>
                    <a:p>
                      <a:pPr>
                        <a:spcAft>
                          <a:spcPts val="1200"/>
                        </a:spcAft>
                      </a:pPr>
                      <a:r>
                        <a:rPr lang="en-AU" sz="1050" dirty="0">
                          <a:effectLst/>
                        </a:rPr>
                        <a:t>Section 23</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Section 14</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Insurance is Uberrimae Fidei: good faith.</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0">
                <a:tc>
                  <a:txBody>
                    <a:bodyPr/>
                    <a:lstStyle/>
                    <a:p>
                      <a:pPr>
                        <a:spcAft>
                          <a:spcPts val="1200"/>
                        </a:spcAft>
                      </a:pPr>
                      <a:r>
                        <a:rPr lang="en-AU" sz="1050" dirty="0">
                          <a:effectLst/>
                        </a:rPr>
                        <a:t>Section 24</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Sections 3 and 8</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Disclosure by assured. </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0">
                <a:tc>
                  <a:txBody>
                    <a:bodyPr/>
                    <a:lstStyle/>
                    <a:p>
                      <a:pPr>
                        <a:spcAft>
                          <a:spcPts val="1200"/>
                        </a:spcAft>
                      </a:pPr>
                      <a:r>
                        <a:rPr lang="en-AU" sz="1050" dirty="0">
                          <a:effectLst/>
                        </a:rPr>
                        <a:t>Section 25</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Section 4</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Disclosure by agent effecting insurances. </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0">
                <a:tc>
                  <a:txBody>
                    <a:bodyPr/>
                    <a:lstStyle/>
                    <a:p>
                      <a:pPr>
                        <a:spcAft>
                          <a:spcPts val="1200"/>
                        </a:spcAft>
                      </a:pPr>
                      <a:r>
                        <a:rPr lang="en-AU" sz="1050" dirty="0">
                          <a:effectLst/>
                        </a:rPr>
                        <a:t>Section 26</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Sections 8 and 9</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Representations pending negotiation of contract. </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0">
                <a:tc>
                  <a:txBody>
                    <a:bodyPr/>
                    <a:lstStyle/>
                    <a:p>
                      <a:pPr>
                        <a:spcAft>
                          <a:spcPts val="1200"/>
                        </a:spcAft>
                      </a:pPr>
                      <a:r>
                        <a:rPr lang="en-AU" sz="1050" dirty="0">
                          <a:effectLst/>
                        </a:rPr>
                        <a:t>Section 31(2)</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 </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Voyage and time policies: twelve months limit on time policies.</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0">
                <a:tc>
                  <a:txBody>
                    <a:bodyPr/>
                    <a:lstStyle/>
                    <a:p>
                      <a:pPr>
                        <a:spcAft>
                          <a:spcPts val="1200"/>
                        </a:spcAft>
                      </a:pPr>
                      <a:r>
                        <a:rPr lang="en-AU" sz="1050" dirty="0">
                          <a:effectLst/>
                        </a:rPr>
                        <a:t>Section 35</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 </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Floating policy by ship or ships. </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0">
                <a:tc>
                  <a:txBody>
                    <a:bodyPr/>
                    <a:lstStyle/>
                    <a:p>
                      <a:pPr>
                        <a:spcAft>
                          <a:spcPts val="1200"/>
                        </a:spcAft>
                      </a:pPr>
                      <a:r>
                        <a:rPr lang="en-AU" sz="1050" dirty="0">
                          <a:effectLst/>
                        </a:rPr>
                        <a:t>Section 37A</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 </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Cancellation of contracts of marine insurance </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0">
                <a:tc>
                  <a:txBody>
                    <a:bodyPr/>
                    <a:lstStyle/>
                    <a:p>
                      <a:pPr>
                        <a:spcAft>
                          <a:spcPts val="1200"/>
                        </a:spcAft>
                      </a:pPr>
                      <a:r>
                        <a:rPr lang="en-AU" sz="1050" dirty="0">
                          <a:effectLst/>
                        </a:rPr>
                        <a:t>Section 39(iii)</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Section 10</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Warranties. </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r h="0">
                <a:tc>
                  <a:txBody>
                    <a:bodyPr/>
                    <a:lstStyle/>
                    <a:p>
                      <a:pPr>
                        <a:spcAft>
                          <a:spcPts val="1200"/>
                        </a:spcAft>
                      </a:pPr>
                      <a:r>
                        <a:rPr lang="en-AU" sz="1050" dirty="0">
                          <a:effectLst/>
                        </a:rPr>
                        <a:t>Section 40</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Section 10</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When breach of warranty excused. </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10"/>
                  </a:ext>
                </a:extLst>
              </a:tr>
              <a:tr h="0">
                <a:tc>
                  <a:txBody>
                    <a:bodyPr/>
                    <a:lstStyle/>
                    <a:p>
                      <a:pPr>
                        <a:spcAft>
                          <a:spcPts val="1200"/>
                        </a:spcAft>
                      </a:pPr>
                      <a:r>
                        <a:rPr lang="en-AU" sz="1050" dirty="0">
                          <a:effectLst/>
                        </a:rPr>
                        <a:t>Section 42(2)</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Section 10 </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Warranty of neutrality </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11"/>
                  </a:ext>
                </a:extLst>
              </a:tr>
              <a:tr h="0">
                <a:tc>
                  <a:txBody>
                    <a:bodyPr/>
                    <a:lstStyle/>
                    <a:p>
                      <a:pPr>
                        <a:spcAft>
                          <a:spcPts val="1200"/>
                        </a:spcAft>
                      </a:pPr>
                      <a:r>
                        <a:rPr lang="en-AU" sz="1050" dirty="0">
                          <a:effectLst/>
                        </a:rPr>
                        <a:t>Sections 85A</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 </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Contracts affecting rights of subrogation.</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12"/>
                  </a:ext>
                </a:extLst>
              </a:tr>
              <a:tr h="0">
                <a:tc>
                  <a:txBody>
                    <a:bodyPr/>
                    <a:lstStyle/>
                    <a:p>
                      <a:pPr>
                        <a:spcAft>
                          <a:spcPts val="1200"/>
                        </a:spcAft>
                      </a:pPr>
                      <a:r>
                        <a:rPr lang="en-AU" sz="1050" dirty="0">
                          <a:effectLst/>
                        </a:rPr>
                        <a:t>Section 87A</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 </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Rights with respect to monies recovered from third parties.</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13"/>
                  </a:ext>
                </a:extLst>
              </a:tr>
              <a:tr h="0">
                <a:tc>
                  <a:txBody>
                    <a:bodyPr/>
                    <a:lstStyle/>
                    <a:p>
                      <a:pPr>
                        <a:spcAft>
                          <a:spcPts val="1200"/>
                        </a:spcAft>
                      </a:pPr>
                      <a:r>
                        <a:rPr lang="en-AU" sz="1050" dirty="0">
                          <a:effectLst/>
                        </a:rPr>
                        <a:t>Section 96</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 </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1200"/>
                        </a:spcAft>
                      </a:pPr>
                      <a:r>
                        <a:rPr lang="en-AU" sz="1050" dirty="0">
                          <a:effectLst/>
                        </a:rPr>
                        <a:t>Interest on claims</a:t>
                      </a:r>
                      <a:endParaRPr lang="en-AU" sz="10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33667484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56671"/>
            <a:ext cx="6956515" cy="956933"/>
          </a:xfrm>
        </p:spPr>
        <p:txBody>
          <a:bodyPr/>
          <a:lstStyle/>
          <a:p>
            <a:r>
              <a:rPr lang="en-AU" b="1" dirty="0"/>
              <a:t>Section </a:t>
            </a:r>
            <a:r>
              <a:rPr lang="en-AU" b="1" dirty="0" err="1"/>
              <a:t>87A</a:t>
            </a:r>
            <a:r>
              <a:rPr lang="en-AU" b="1" dirty="0"/>
              <a:t>: Rights with respect to monies recovered from third parties</a:t>
            </a:r>
            <a:r>
              <a:rPr lang="en-AU" sz="2400" b="1" dirty="0"/>
              <a:t> </a:t>
            </a:r>
            <a:r>
              <a:rPr lang="en-AU" sz="1600" b="1" dirty="0"/>
              <a:t>(cont.)</a:t>
            </a:r>
            <a:endParaRPr lang="en-AU" sz="1600" dirty="0"/>
          </a:p>
        </p:txBody>
      </p:sp>
      <p:sp>
        <p:nvSpPr>
          <p:cNvPr id="3" name="Content Placeholder 2"/>
          <p:cNvSpPr>
            <a:spLocks noGrp="1"/>
          </p:cNvSpPr>
          <p:nvPr>
            <p:ph idx="1"/>
          </p:nvPr>
        </p:nvSpPr>
        <p:spPr/>
        <p:txBody>
          <a:bodyPr/>
          <a:lstStyle/>
          <a:p>
            <a:pPr marL="342900" lvl="1" indent="0">
              <a:buNone/>
            </a:pPr>
            <a:r>
              <a:rPr lang="en-AU" dirty="0">
                <a:solidFill>
                  <a:srgbClr val="00B0F0"/>
                </a:solidFill>
              </a:rPr>
              <a:t>(3)	If: </a:t>
            </a:r>
          </a:p>
          <a:p>
            <a:pPr marL="1344613" lvl="2" indent="-623888">
              <a:buNone/>
            </a:pPr>
            <a:r>
              <a:rPr lang="en-AU" dirty="0">
                <a:solidFill>
                  <a:srgbClr val="00B0F0"/>
                </a:solidFill>
              </a:rPr>
              <a:t>(a)	The insurer has funded the action under its rights of subrogation, it is entitled to retain an amount equal to the amount that it has paid to the assured under the contract of marine insurance. The assured is then entitled to be paid an amount that, together with any amount that it has received from the insurer under the contract of marine insurance, will indemnify it in full for its loss. </a:t>
            </a:r>
          </a:p>
          <a:p>
            <a:pPr marL="1344613" lvl="2" indent="-623888">
              <a:buNone/>
            </a:pPr>
            <a:r>
              <a:rPr lang="en-AU" dirty="0">
                <a:solidFill>
                  <a:srgbClr val="00B0F0"/>
                </a:solidFill>
              </a:rPr>
              <a:t>(b)	The assured has funded the action, it is entitled to retain an amount that, together with any amount that it has received from the insurer under the contract of marine insurance, will indemnify it in full for its loss. The insurer is then entitled to be paid an amount equal to the amount that it has paid to the assured under the contract of marine insurance. </a:t>
            </a:r>
          </a:p>
          <a:p>
            <a:pPr marL="1344613" lvl="2" indent="-623888">
              <a:buNone/>
            </a:pPr>
            <a:r>
              <a:rPr lang="en-AU" dirty="0">
                <a:solidFill>
                  <a:srgbClr val="00B0F0"/>
                </a:solidFill>
              </a:rPr>
              <a:t>(c)	The insurer and the assured have funded the action jointly, they are entitled to the amounts referred to in paragraphs (a) and (b). If there is insufficient money recovered for full reimbursement, the parties shall be reimbursed pro rata. </a:t>
            </a:r>
          </a:p>
          <a:p>
            <a:endParaRPr lang="en-AU" dirty="0"/>
          </a:p>
        </p:txBody>
      </p:sp>
    </p:spTree>
    <p:extLst>
      <p:ext uri="{BB962C8B-B14F-4D97-AF65-F5344CB8AC3E}">
        <p14:creationId xmlns:p14="http://schemas.microsoft.com/office/powerpoint/2010/main" val="23356638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Section </a:t>
            </a:r>
            <a:r>
              <a:rPr lang="en-AU" b="1" dirty="0" err="1"/>
              <a:t>87A</a:t>
            </a:r>
            <a:r>
              <a:rPr lang="en-AU" b="1" dirty="0"/>
              <a:t>: Rights with respect to monies recovered from third parties</a:t>
            </a:r>
            <a:r>
              <a:rPr lang="en-AU" sz="2400" b="1" dirty="0"/>
              <a:t> </a:t>
            </a:r>
            <a:r>
              <a:rPr lang="en-AU" sz="1600" b="1" dirty="0"/>
              <a:t>(cont.)</a:t>
            </a:r>
            <a:endParaRPr lang="en-AU" dirty="0"/>
          </a:p>
        </p:txBody>
      </p:sp>
      <p:sp>
        <p:nvSpPr>
          <p:cNvPr id="3" name="Content Placeholder 2"/>
          <p:cNvSpPr>
            <a:spLocks noGrp="1"/>
          </p:cNvSpPr>
          <p:nvPr>
            <p:ph idx="1"/>
          </p:nvPr>
        </p:nvSpPr>
        <p:spPr/>
        <p:txBody>
          <a:bodyPr/>
          <a:lstStyle/>
          <a:p>
            <a:pPr marL="1073150" lvl="1" indent="-449263">
              <a:buNone/>
              <a:tabLst>
                <a:tab pos="984250" algn="l"/>
                <a:tab pos="1169988" algn="l"/>
                <a:tab pos="1344613" algn="l"/>
              </a:tabLst>
            </a:pPr>
            <a:r>
              <a:rPr lang="en-AU" sz="1800" dirty="0">
                <a:solidFill>
                  <a:srgbClr val="00B0F0"/>
                </a:solidFill>
              </a:rPr>
              <a:t>(4)		Any further amount recovered from the third party is to be paid to the parties to the contract of marine insurance pro rata in accordance with the ratio in which they contributed to the administrative and legal costs of the recovery action. </a:t>
            </a:r>
          </a:p>
          <a:p>
            <a:pPr marL="1073150" lvl="1" indent="-449263">
              <a:buNone/>
              <a:tabLst>
                <a:tab pos="984250" algn="l"/>
                <a:tab pos="1169988" algn="l"/>
                <a:tab pos="1344613" algn="l"/>
              </a:tabLst>
            </a:pPr>
            <a:r>
              <a:rPr lang="en-AU" sz="1800" dirty="0">
                <a:solidFill>
                  <a:srgbClr val="00B0F0"/>
                </a:solidFill>
              </a:rPr>
              <a:t>(5)		Notwithstanding anything else in this section, any separate or identifiable components in respect of interest are to be paid to the insurer and the assured in such proportions as fairly reflect the amounts that each has recovered from the third party and the periods of time for which each lost the use of its money.</a:t>
            </a:r>
          </a:p>
          <a:p>
            <a:pPr marL="1073150" indent="-352425">
              <a:tabLst>
                <a:tab pos="984250" algn="l"/>
                <a:tab pos="1169988" algn="l"/>
                <a:tab pos="1344613" algn="l"/>
              </a:tabLst>
            </a:pPr>
            <a:endParaRPr lang="en-AU" sz="1800" dirty="0">
              <a:solidFill>
                <a:srgbClr val="00B0F0"/>
              </a:solidFill>
            </a:endParaRPr>
          </a:p>
        </p:txBody>
      </p:sp>
    </p:spTree>
    <p:extLst>
      <p:ext uri="{BB962C8B-B14F-4D97-AF65-F5344CB8AC3E}">
        <p14:creationId xmlns:p14="http://schemas.microsoft.com/office/powerpoint/2010/main" val="39188425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182" y="156672"/>
            <a:ext cx="6956515" cy="956933"/>
          </a:xfrm>
        </p:spPr>
        <p:txBody>
          <a:bodyPr/>
          <a:lstStyle/>
          <a:p>
            <a:r>
              <a:rPr lang="en-AU" b="1" dirty="0"/>
              <a:t>Recommendation: Section 96</a:t>
            </a:r>
            <a:endParaRPr lang="en-AU" dirty="0"/>
          </a:p>
        </p:txBody>
      </p:sp>
      <p:sp>
        <p:nvSpPr>
          <p:cNvPr id="3" name="Content Placeholder 2"/>
          <p:cNvSpPr>
            <a:spLocks noGrp="1"/>
          </p:cNvSpPr>
          <p:nvPr>
            <p:ph idx="1"/>
          </p:nvPr>
        </p:nvSpPr>
        <p:spPr>
          <a:xfrm>
            <a:off x="611065" y="1217191"/>
            <a:ext cx="7886700" cy="4650377"/>
          </a:xfrm>
        </p:spPr>
        <p:txBody>
          <a:bodyPr/>
          <a:lstStyle/>
          <a:p>
            <a:pPr marL="0" lvl="0" indent="0">
              <a:buNone/>
            </a:pPr>
            <a:r>
              <a:rPr lang="en-AU" sz="2000" b="1" dirty="0"/>
              <a:t>Interest on Claims</a:t>
            </a:r>
          </a:p>
          <a:p>
            <a:pPr marL="0" lvl="0" indent="0">
              <a:buNone/>
            </a:pPr>
            <a:r>
              <a:rPr lang="en-AU" dirty="0"/>
              <a:t>Recommended the inclusion of the following provision:</a:t>
            </a:r>
          </a:p>
          <a:p>
            <a:pPr marL="1073150" lvl="1" indent="-800100">
              <a:buNone/>
            </a:pPr>
            <a:r>
              <a:rPr lang="en-AU" dirty="0">
                <a:solidFill>
                  <a:srgbClr val="00B0F0"/>
                </a:solidFill>
              </a:rPr>
              <a:t>(1)	Where an insurer is liable to pay to a person an amount under a contract of marine insurance or under this Act in relation to a contract of marine insurance, the insurer is also liable to pay interest on the amount to that person in accordance with this section except in respect of any period during which interest has already been calculated under any salvage award or general average claim to which the amount relates. </a:t>
            </a:r>
          </a:p>
          <a:p>
            <a:pPr marL="1073150" lvl="1" indent="-800100">
              <a:buNone/>
            </a:pPr>
            <a:r>
              <a:rPr lang="en-AU" dirty="0">
                <a:solidFill>
                  <a:srgbClr val="00B0F0"/>
                </a:solidFill>
              </a:rPr>
              <a:t>(2)	The period in respect of which interest is payable is the period commencing on the day as from which it was unreasonable for the insurer to have withheld payment of the amount and ending on whichever is the earlier of the following days: </a:t>
            </a:r>
          </a:p>
          <a:p>
            <a:pPr marL="685800" lvl="2" indent="0" defTabSz="808038">
              <a:buNone/>
              <a:tabLst>
                <a:tab pos="1073150" algn="l"/>
              </a:tabLst>
            </a:pPr>
            <a:r>
              <a:rPr lang="en-AU" dirty="0">
                <a:solidFill>
                  <a:srgbClr val="00B0F0"/>
                </a:solidFill>
              </a:rPr>
              <a:t>	(a)	the day on which the payment is made; </a:t>
            </a:r>
          </a:p>
          <a:p>
            <a:pPr marL="685800" lvl="2" indent="0" defTabSz="808038">
              <a:buNone/>
              <a:tabLst>
                <a:tab pos="1073150" algn="l"/>
              </a:tabLst>
            </a:pPr>
            <a:r>
              <a:rPr lang="en-AU" dirty="0">
                <a:solidFill>
                  <a:srgbClr val="00B0F0"/>
                </a:solidFill>
              </a:rPr>
              <a:t>	(b)	the day on which the payment is sent by post to the person to 			whom it is payable. </a:t>
            </a:r>
          </a:p>
          <a:p>
            <a:endParaRPr lang="en-AU" dirty="0"/>
          </a:p>
        </p:txBody>
      </p:sp>
    </p:spTree>
    <p:extLst>
      <p:ext uri="{BB962C8B-B14F-4D97-AF65-F5344CB8AC3E}">
        <p14:creationId xmlns:p14="http://schemas.microsoft.com/office/powerpoint/2010/main" val="36694390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Section 96 - Interest on claims </a:t>
            </a:r>
            <a:r>
              <a:rPr lang="en-AU" sz="2000" b="1" dirty="0"/>
              <a:t>(cont.) </a:t>
            </a:r>
            <a:endParaRPr lang="en-AU" sz="2000" dirty="0"/>
          </a:p>
        </p:txBody>
      </p:sp>
      <p:sp>
        <p:nvSpPr>
          <p:cNvPr id="3" name="Content Placeholder 2"/>
          <p:cNvSpPr>
            <a:spLocks noGrp="1"/>
          </p:cNvSpPr>
          <p:nvPr>
            <p:ph idx="1"/>
          </p:nvPr>
        </p:nvSpPr>
        <p:spPr/>
        <p:txBody>
          <a:bodyPr/>
          <a:lstStyle/>
          <a:p>
            <a:pPr marL="809625" lvl="1" indent="-449263">
              <a:buNone/>
            </a:pPr>
            <a:r>
              <a:rPr lang="en-AU" dirty="0">
                <a:solidFill>
                  <a:srgbClr val="00B0F0"/>
                </a:solidFill>
              </a:rPr>
              <a:t>(3)	The rate at which interest is payable in respect of a day included in the period referred to in subsection (2) is the rate applicable in respect of that day that is prescribed by, or worked out in a manner prescribed by, the regulations under this Act.</a:t>
            </a:r>
          </a:p>
          <a:p>
            <a:pPr marL="809625" lvl="1" indent="-449263">
              <a:buNone/>
            </a:pPr>
            <a:r>
              <a:rPr lang="en-AU" dirty="0">
                <a:solidFill>
                  <a:srgbClr val="00B0F0"/>
                </a:solidFill>
              </a:rPr>
              <a:t>(4)	This section applies to the exclusion of any other law that would otherwise apply. </a:t>
            </a:r>
          </a:p>
          <a:p>
            <a:pPr marL="809625" lvl="1" indent="-449263">
              <a:buNone/>
            </a:pPr>
            <a:r>
              <a:rPr lang="en-AU" dirty="0">
                <a:solidFill>
                  <a:srgbClr val="00B0F0"/>
                </a:solidFill>
              </a:rPr>
              <a:t>(5)	In subsection (4): </a:t>
            </a:r>
          </a:p>
          <a:p>
            <a:pPr marL="360362" lvl="2" indent="0">
              <a:buNone/>
            </a:pPr>
            <a:r>
              <a:rPr lang="en-AU" i="1" dirty="0">
                <a:solidFill>
                  <a:srgbClr val="00B0F0"/>
                </a:solidFill>
              </a:rPr>
              <a:t>		"</a:t>
            </a:r>
            <a:r>
              <a:rPr lang="en-AU" b="1" i="1" dirty="0">
                <a:solidFill>
                  <a:srgbClr val="00B0F0"/>
                </a:solidFill>
              </a:rPr>
              <a:t>law</a:t>
            </a:r>
            <a:r>
              <a:rPr lang="en-AU" i="1" dirty="0">
                <a:solidFill>
                  <a:srgbClr val="00B0F0"/>
                </a:solidFill>
              </a:rPr>
              <a:t>"</a:t>
            </a:r>
            <a:r>
              <a:rPr lang="en-AU" dirty="0">
                <a:solidFill>
                  <a:srgbClr val="00B0F0"/>
                </a:solidFill>
              </a:rPr>
              <a:t> means:</a:t>
            </a:r>
          </a:p>
          <a:p>
            <a:pPr marL="360362" lvl="2" indent="0">
              <a:buNone/>
            </a:pPr>
            <a:r>
              <a:rPr lang="en-AU" dirty="0">
                <a:solidFill>
                  <a:srgbClr val="00B0F0"/>
                </a:solidFill>
              </a:rPr>
              <a:t>		(a)	a statutory law of the Commonwealth, a State or Territory; or a</a:t>
            </a:r>
          </a:p>
          <a:p>
            <a:pPr marL="360362" lvl="2" indent="0">
              <a:buNone/>
            </a:pPr>
            <a:r>
              <a:rPr lang="en-AU" dirty="0">
                <a:solidFill>
                  <a:srgbClr val="00B0F0"/>
                </a:solidFill>
              </a:rPr>
              <a:t>		(b)	a rule of common law or equity."</a:t>
            </a:r>
          </a:p>
          <a:p>
            <a:pPr marL="809625" lvl="1" indent="-449263">
              <a:buNone/>
            </a:pPr>
            <a:r>
              <a:rPr lang="en-AU" dirty="0">
                <a:solidFill>
                  <a:srgbClr val="00B0F0"/>
                </a:solidFill>
              </a:rPr>
              <a:t>(6)	The Governor-General may make regulations not inconsistent with this Act to prescribe the applicable rate of interest referred to in subsections (2) and (3).</a:t>
            </a:r>
          </a:p>
          <a:p>
            <a:endParaRPr lang="en-AU" dirty="0"/>
          </a:p>
        </p:txBody>
      </p:sp>
    </p:spTree>
    <p:extLst>
      <p:ext uri="{BB962C8B-B14F-4D97-AF65-F5344CB8AC3E}">
        <p14:creationId xmlns:p14="http://schemas.microsoft.com/office/powerpoint/2010/main" val="3428751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Principles adopted by </a:t>
            </a:r>
            <a:r>
              <a:rPr lang="en-AU" b="1" dirty="0" err="1"/>
              <a:t>MLAANZ</a:t>
            </a:r>
            <a:r>
              <a:rPr lang="en-AU" b="1" dirty="0"/>
              <a:t> Committee </a:t>
            </a:r>
          </a:p>
        </p:txBody>
      </p:sp>
      <p:sp>
        <p:nvSpPr>
          <p:cNvPr id="3" name="Content Placeholder 2"/>
          <p:cNvSpPr>
            <a:spLocks noGrp="1"/>
          </p:cNvSpPr>
          <p:nvPr>
            <p:ph idx="1"/>
          </p:nvPr>
        </p:nvSpPr>
        <p:spPr/>
        <p:txBody>
          <a:bodyPr/>
          <a:lstStyle/>
          <a:p>
            <a:pPr>
              <a:buClr>
                <a:schemeClr val="tx1"/>
              </a:buClr>
            </a:pPr>
            <a:r>
              <a:rPr lang="en-AU" sz="2400" dirty="0"/>
              <a:t>Endeavour not to stray too far beyond the reforms introduced in the United Kingdom; and</a:t>
            </a:r>
          </a:p>
          <a:p>
            <a:pPr>
              <a:buClr>
                <a:schemeClr val="tx1"/>
              </a:buClr>
            </a:pPr>
            <a:r>
              <a:rPr lang="en-AU" sz="2400" dirty="0"/>
              <a:t>Seek to give preference, wherever possible, to the recommendations contained in the </a:t>
            </a:r>
            <a:r>
              <a:rPr lang="en-AU" sz="2400" dirty="0" err="1"/>
              <a:t>ALRC</a:t>
            </a:r>
            <a:r>
              <a:rPr lang="en-AU" sz="2400" dirty="0"/>
              <a:t> Report, especially if they were based on </a:t>
            </a:r>
            <a:r>
              <a:rPr lang="en-AU" sz="2400" i="1" dirty="0"/>
              <a:t>Insurance Contracts Act</a:t>
            </a:r>
            <a:r>
              <a:rPr lang="en-AU" sz="2400" dirty="0"/>
              <a:t> wording</a:t>
            </a:r>
            <a:r>
              <a:rPr lang="en-AU" dirty="0"/>
              <a:t>.</a:t>
            </a:r>
          </a:p>
          <a:p>
            <a:endParaRPr lang="en-AU" dirty="0"/>
          </a:p>
        </p:txBody>
      </p:sp>
    </p:spTree>
    <p:extLst>
      <p:ext uri="{BB962C8B-B14F-4D97-AF65-F5344CB8AC3E}">
        <p14:creationId xmlns:p14="http://schemas.microsoft.com/office/powerpoint/2010/main" val="3607356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Current Form: Section 23</a:t>
            </a:r>
          </a:p>
        </p:txBody>
      </p:sp>
      <p:sp>
        <p:nvSpPr>
          <p:cNvPr id="3" name="Content Placeholder 2"/>
          <p:cNvSpPr>
            <a:spLocks noGrp="1"/>
          </p:cNvSpPr>
          <p:nvPr>
            <p:ph idx="1"/>
          </p:nvPr>
        </p:nvSpPr>
        <p:spPr/>
        <p:txBody>
          <a:bodyPr/>
          <a:lstStyle/>
          <a:p>
            <a:pPr marL="0" lvl="0" indent="0">
              <a:buNone/>
            </a:pPr>
            <a:r>
              <a:rPr lang="en-AU" sz="2000" b="1" dirty="0"/>
              <a:t>Insurance is </a:t>
            </a:r>
            <a:r>
              <a:rPr lang="en-AU" sz="2000" b="1" dirty="0" err="1"/>
              <a:t>Uberrimae</a:t>
            </a:r>
            <a:r>
              <a:rPr lang="en-AU" sz="2000" b="1" dirty="0"/>
              <a:t> </a:t>
            </a:r>
            <a:r>
              <a:rPr lang="en-AU" sz="2000" b="1" dirty="0" err="1"/>
              <a:t>Fidei</a:t>
            </a:r>
            <a:r>
              <a:rPr lang="en-AU" sz="2000" b="1" dirty="0"/>
              <a:t> </a:t>
            </a:r>
          </a:p>
          <a:p>
            <a:pPr marL="0" lvl="0" indent="0">
              <a:buNone/>
              <a:tabLst>
                <a:tab pos="720725" algn="l"/>
              </a:tabLst>
            </a:pPr>
            <a:r>
              <a:rPr lang="en-AU" sz="2000" dirty="0"/>
              <a:t>A contract of marine insurance is a contract based upon the utmost good faith, and, if the utmost good faith be not observed by either party, the contract may be avoided by the other party.</a:t>
            </a:r>
          </a:p>
        </p:txBody>
      </p:sp>
    </p:spTree>
    <p:extLst>
      <p:ext uri="{BB962C8B-B14F-4D97-AF65-F5344CB8AC3E}">
        <p14:creationId xmlns:p14="http://schemas.microsoft.com/office/powerpoint/2010/main" val="665861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Recommendation: Section 23</a:t>
            </a:r>
          </a:p>
        </p:txBody>
      </p:sp>
      <p:sp>
        <p:nvSpPr>
          <p:cNvPr id="3" name="Content Placeholder 2"/>
          <p:cNvSpPr>
            <a:spLocks noGrp="1"/>
          </p:cNvSpPr>
          <p:nvPr>
            <p:ph idx="1"/>
          </p:nvPr>
        </p:nvSpPr>
        <p:spPr/>
        <p:txBody>
          <a:bodyPr/>
          <a:lstStyle/>
          <a:p>
            <a:pPr marL="0" indent="0" defTabSz="720725">
              <a:buNone/>
              <a:tabLst>
                <a:tab pos="623888" algn="l"/>
              </a:tabLst>
            </a:pPr>
            <a:r>
              <a:rPr lang="en-AU" sz="2000" b="1" dirty="0">
                <a:solidFill>
                  <a:srgbClr val="00B0F0"/>
                </a:solidFill>
              </a:rPr>
              <a:t>Duty of Utmost Good Faith</a:t>
            </a:r>
          </a:p>
          <a:p>
            <a:pPr marL="0" indent="0">
              <a:buNone/>
            </a:pPr>
            <a:r>
              <a:rPr lang="en-AU" sz="2000" dirty="0">
                <a:solidFill>
                  <a:srgbClr val="00B0F0"/>
                </a:solidFill>
              </a:rPr>
              <a:t>(1)	A contract of marine insurance is a contract based on the 	utmost good faith and there is implied in such a contract a 	provision requiring each party to it to act towards the other 	party, in respect of any matter arising under or in relation to it, 	with the utmost good faith.</a:t>
            </a:r>
          </a:p>
          <a:p>
            <a:pPr marL="0" indent="0">
              <a:buNone/>
            </a:pPr>
            <a:r>
              <a:rPr lang="en-AU" sz="2000" dirty="0">
                <a:solidFill>
                  <a:srgbClr val="00B0F0"/>
                </a:solidFill>
              </a:rPr>
              <a:t>(2)	If reliance by a party to a contract of marine insurance on a 	provision of the contract would be to fail to act with the utmost 	good faith, the party may not rely on the provision.</a:t>
            </a:r>
          </a:p>
          <a:p>
            <a:pPr marL="0" indent="0">
              <a:buNone/>
            </a:pPr>
            <a:r>
              <a:rPr lang="en-AU" sz="2000" dirty="0">
                <a:solidFill>
                  <a:srgbClr val="00B0F0"/>
                </a:solidFill>
              </a:rPr>
              <a:t>(3)	Subsection (2) does not limit the operation of subsection (1).</a:t>
            </a:r>
          </a:p>
          <a:p>
            <a:pPr marL="0" indent="0" defTabSz="720725">
              <a:buNone/>
              <a:tabLst>
                <a:tab pos="623888" algn="l"/>
              </a:tabLst>
            </a:pPr>
            <a:endParaRPr lang="en-AU" sz="2000" dirty="0"/>
          </a:p>
          <a:p>
            <a:pPr marL="0" indent="0">
              <a:buNone/>
            </a:pPr>
            <a:endParaRPr lang="en-AU" dirty="0"/>
          </a:p>
        </p:txBody>
      </p:sp>
    </p:spTree>
    <p:extLst>
      <p:ext uri="{BB962C8B-B14F-4D97-AF65-F5344CB8AC3E}">
        <p14:creationId xmlns:p14="http://schemas.microsoft.com/office/powerpoint/2010/main" val="2379038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954" y="165464"/>
            <a:ext cx="7262446" cy="956933"/>
          </a:xfrm>
        </p:spPr>
        <p:txBody>
          <a:bodyPr/>
          <a:lstStyle/>
          <a:p>
            <a:r>
              <a:rPr lang="en-AU" sz="2200" b="1" dirty="0"/>
              <a:t>Recommendation: Duty of Utmost Good Faith </a:t>
            </a:r>
            <a:r>
              <a:rPr lang="en-AU" sz="1600" b="1" dirty="0"/>
              <a:t>(cont.)</a:t>
            </a:r>
          </a:p>
        </p:txBody>
      </p:sp>
      <p:sp>
        <p:nvSpPr>
          <p:cNvPr id="3" name="Content Placeholder 2"/>
          <p:cNvSpPr>
            <a:spLocks noGrp="1"/>
          </p:cNvSpPr>
          <p:nvPr>
            <p:ph idx="1"/>
          </p:nvPr>
        </p:nvSpPr>
        <p:spPr/>
        <p:txBody>
          <a:bodyPr/>
          <a:lstStyle/>
          <a:p>
            <a:pPr marL="0" indent="0">
              <a:buNone/>
            </a:pPr>
            <a:r>
              <a:rPr lang="en-AU" sz="2000" dirty="0">
                <a:solidFill>
                  <a:srgbClr val="00B0F0"/>
                </a:solidFill>
              </a:rPr>
              <a:t>(4)	</a:t>
            </a:r>
            <a:r>
              <a:rPr lang="en-AU" sz="1900" dirty="0">
                <a:solidFill>
                  <a:srgbClr val="00B0F0"/>
                </a:solidFill>
              </a:rPr>
              <a:t>In deciding whether reliance by an insurer on a provision of a 	contract of marine insurance would be to fail to act with the 	utmost good faith, the court shall have regard to any 	notification of the provision that was given to the assured, 	whether a notification of a kind mentioned in this Act or 	otherwise.</a:t>
            </a:r>
          </a:p>
          <a:p>
            <a:pPr marL="0" indent="0">
              <a:buNone/>
            </a:pPr>
            <a:r>
              <a:rPr lang="en-AU" sz="1900" dirty="0">
                <a:solidFill>
                  <a:srgbClr val="00B0F0"/>
                </a:solidFill>
              </a:rPr>
              <a:t>(5)	The requirement that each party act toward the other party 	with the utmost good faith extends for the duration of the 	relationship between the parties set out in the contract of 	marine 	insurance except in relation to any claim or other aspect of the 	relationship which becomes the subject of litigation between the 	parties, in which case the requirement ceases when the litigation 	is commenced but only in relation to the claim or other aspect 	that is the subject of that litigation.</a:t>
            </a:r>
            <a:endParaRPr lang="en-AU" sz="1900" dirty="0"/>
          </a:p>
          <a:p>
            <a:pPr marL="0" indent="0">
              <a:buNone/>
            </a:pPr>
            <a:endParaRPr lang="en-AU" dirty="0"/>
          </a:p>
        </p:txBody>
      </p:sp>
    </p:spTree>
    <p:extLst>
      <p:ext uri="{BB962C8B-B14F-4D97-AF65-F5344CB8AC3E}">
        <p14:creationId xmlns:p14="http://schemas.microsoft.com/office/powerpoint/2010/main" val="3735501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Current Form: Section 24</a:t>
            </a:r>
          </a:p>
        </p:txBody>
      </p:sp>
      <p:sp>
        <p:nvSpPr>
          <p:cNvPr id="3" name="Content Placeholder 2"/>
          <p:cNvSpPr>
            <a:spLocks noGrp="1"/>
          </p:cNvSpPr>
          <p:nvPr>
            <p:ph idx="1"/>
          </p:nvPr>
        </p:nvSpPr>
        <p:spPr/>
        <p:txBody>
          <a:bodyPr/>
          <a:lstStyle/>
          <a:p>
            <a:pPr marL="0" indent="0">
              <a:buNone/>
            </a:pPr>
            <a:r>
              <a:rPr lang="en-AU" sz="2000" b="1" dirty="0"/>
              <a:t>Disclosure by Assured </a:t>
            </a:r>
            <a:endParaRPr lang="en-AU" sz="2000" dirty="0"/>
          </a:p>
          <a:p>
            <a:pPr marL="623888" indent="-623888">
              <a:buNone/>
            </a:pPr>
            <a:r>
              <a:rPr lang="en-AU" sz="1800" dirty="0"/>
              <a:t>(1)	Subject to the provisions of this section, the assured must disclose to the insurer, before the contract is concluded, every material circumstance which is known to the assured, and the assured is deemed to know every circumstance which, in the ordinary course of business, ought to be known by him. If the assured fails to make such disclosure, the insurer may avoid the contract.</a:t>
            </a:r>
          </a:p>
          <a:p>
            <a:pPr marL="0" indent="0">
              <a:buNone/>
            </a:pPr>
            <a:r>
              <a:rPr lang="en-AU" sz="1800" dirty="0"/>
              <a:t>(2)	Every circumstance is material which would influence the judgment	of a prudent insurer in fixing the premium, or determining whether he 	will take the risk.</a:t>
            </a:r>
          </a:p>
          <a:p>
            <a:pPr marL="0" indent="0">
              <a:buNone/>
            </a:pPr>
            <a:r>
              <a:rPr lang="en-AU" sz="1800" dirty="0"/>
              <a:t>(3)	In the absence of inquiry the following circumstances need not be 	disclosed, namely:</a:t>
            </a:r>
          </a:p>
          <a:p>
            <a:pPr marL="0" indent="0">
              <a:buNone/>
            </a:pPr>
            <a:r>
              <a:rPr lang="en-AU" sz="1800" dirty="0"/>
              <a:t>	(a)	Any circumstance which diminishes the risk;</a:t>
            </a:r>
          </a:p>
          <a:p>
            <a:endParaRPr lang="en-AU" dirty="0"/>
          </a:p>
        </p:txBody>
      </p:sp>
    </p:spTree>
    <p:extLst>
      <p:ext uri="{BB962C8B-B14F-4D97-AF65-F5344CB8AC3E}">
        <p14:creationId xmlns:p14="http://schemas.microsoft.com/office/powerpoint/2010/main" val="2291327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Current Form: Section 24 </a:t>
            </a:r>
            <a:r>
              <a:rPr lang="en-AU" sz="1800" b="1" dirty="0"/>
              <a:t>(cont.)</a:t>
            </a:r>
          </a:p>
        </p:txBody>
      </p:sp>
      <p:sp>
        <p:nvSpPr>
          <p:cNvPr id="3" name="Content Placeholder 2"/>
          <p:cNvSpPr>
            <a:spLocks noGrp="1"/>
          </p:cNvSpPr>
          <p:nvPr>
            <p:ph idx="1"/>
          </p:nvPr>
        </p:nvSpPr>
        <p:spPr/>
        <p:txBody>
          <a:bodyPr/>
          <a:lstStyle/>
          <a:p>
            <a:pPr marL="1344613" indent="-623888">
              <a:buNone/>
            </a:pPr>
            <a:r>
              <a:rPr lang="en-AU" sz="1800" dirty="0"/>
              <a:t>(b)	Any circumstance which is known or presumed to be known to the insurer. The insurer is presumed to know matters of common notoriety or knowledge, and matters which an insurer in the ordinary course of his business, as such, ought to know; 		</a:t>
            </a:r>
          </a:p>
          <a:p>
            <a:pPr marL="1344613" indent="-623888">
              <a:buNone/>
            </a:pPr>
            <a:r>
              <a:rPr lang="en-AU" sz="1800" dirty="0"/>
              <a:t>(c)	Any circumstance as to which information is waived by the insurer;</a:t>
            </a:r>
          </a:p>
          <a:p>
            <a:pPr marL="1344613" indent="-623888">
              <a:buNone/>
            </a:pPr>
            <a:r>
              <a:rPr lang="en-AU" sz="1800" dirty="0"/>
              <a:t>(d)	Any circumstance which it is superfluous to disclose by reason of any express or implied warranty.</a:t>
            </a:r>
          </a:p>
          <a:p>
            <a:pPr marL="720725" indent="-720725">
              <a:buNone/>
              <a:tabLst>
                <a:tab pos="360363" algn="l"/>
              </a:tabLst>
            </a:pPr>
            <a:r>
              <a:rPr lang="en-AU" sz="1800" dirty="0"/>
              <a:t>(4)		Whether any particular circumstance, which is not disclosed, be material or not is, in each case, a question of fact.</a:t>
            </a:r>
          </a:p>
          <a:p>
            <a:pPr marL="720725" indent="-720725">
              <a:buNone/>
              <a:tabLst>
                <a:tab pos="360363" algn="l"/>
              </a:tabLst>
            </a:pPr>
            <a:r>
              <a:rPr lang="en-AU" sz="1800" dirty="0"/>
              <a:t>(5)		The term "circumstance" includes any communication made to, or information received by, the assured.</a:t>
            </a:r>
          </a:p>
          <a:p>
            <a:endParaRPr lang="en-AU" dirty="0"/>
          </a:p>
        </p:txBody>
      </p:sp>
    </p:spTree>
    <p:extLst>
      <p:ext uri="{BB962C8B-B14F-4D97-AF65-F5344CB8AC3E}">
        <p14:creationId xmlns:p14="http://schemas.microsoft.com/office/powerpoint/2010/main" val="35028147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BP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BP Template - 2016.potx" id="{117CF41E-474C-483C-873F-9EA7564E4076}" vid="{DE876823-682B-4951-95BD-C93DFF05FEF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customXsn xmlns="http://schemas.microsoft.com/office/2006/metadata/customXsn">
  <xsnLocation/>
  <cached>True</cached>
  <openByDefault>False</openByDefault>
  <xsnScope>~site</xsnScope>
</customXsn>
</file>

<file path=customXml/item3.xml><?xml version="1.0" encoding="utf-8"?>
<ct:contentTypeSchema xmlns:ct="http://schemas.microsoft.com/office/2006/metadata/contentType" xmlns:ma="http://schemas.microsoft.com/office/2006/metadata/properties/metaAttributes" ct:_="" ma:_="" ma:contentTypeName="Document" ma:contentTypeID="0x010100B43FE446FCF47F4D80E51D556D086BEC00B5FA2C45B947B9468DD4F6F182E65925004654C50F63188A46BB2CCF24695E36A7" ma:contentTypeVersion="26" ma:contentTypeDescription="Create a new document." ma:contentTypeScope="" ma:versionID="5a1b71f8db46ce163a5c2406083229a3">
  <xsd:schema xmlns:xsd="http://www.w3.org/2001/XMLSchema" xmlns:xs="http://www.w3.org/2001/XMLSchema" xmlns:p="http://schemas.microsoft.com/office/2006/metadata/properties" xmlns:ns2="584a4709-e47a-48a2-962c-139148203c7f" xmlns:ns3="4a9eb946-b65d-4fea-965f-abb23a2bdbcd" targetNamespace="http://schemas.microsoft.com/office/2006/metadata/properties" ma:root="true" ma:fieldsID="73e31c92853a2acd81aa75de17d99f26" ns2:_="" ns3:_="">
    <xsd:import namespace="584a4709-e47a-48a2-962c-139148203c7f"/>
    <xsd:import namespace="4a9eb946-b65d-4fea-965f-abb23a2bdbcd"/>
    <xsd:element name="properties">
      <xsd:complexType>
        <xsd:sequence>
          <xsd:element name="documentManagement">
            <xsd:complexType>
              <xsd:all>
                <xsd:element ref="ns2:Old_x0020_Document_x0020_Number" minOccurs="0"/>
                <xsd:element ref="ns3:Available_x0020_To_x0020_Contact_x0020_Types" minOccurs="0"/>
                <xsd:element ref="ns3:Document_x0020_Labels" minOccurs="0"/>
                <xsd:element ref="ns3:Show_x0020_In_x0020_Extranet" minOccurs="0"/>
                <xsd:element ref="ns3:Bookmark" minOccurs="0"/>
                <xsd:element ref="ns3:Matter_x0020_Stage_x0020_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4a4709-e47a-48a2-962c-139148203c7f" elementFormDefault="qualified">
    <xsd:import namespace="http://schemas.microsoft.com/office/2006/documentManagement/types"/>
    <xsd:import namespace="http://schemas.microsoft.com/office/infopath/2007/PartnerControls"/>
    <xsd:element name="Old_x0020_Document_x0020_Number" ma:index="7" nillable="true" ma:displayName="Old Document Number" ma:internalName="Old_x0020_Document_x0020_Number">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a9eb946-b65d-4fea-965f-abb23a2bdbcd" elementFormDefault="qualified">
    <xsd:import namespace="http://schemas.microsoft.com/office/2006/documentManagement/types"/>
    <xsd:import namespace="http://schemas.microsoft.com/office/infopath/2007/PartnerControls"/>
    <xsd:element name="Available_x0020_To_x0020_Contact_x0020_Types" ma:index="8" nillable="true" ma:displayName="Available to Contact Types" ma:default="All" ma:internalName="Available_x0020_To_x0020_Contact_x0020_Types">
      <xsd:complexType>
        <xsd:complexContent>
          <xsd:extension base="dms:MultiChoice">
            <xsd:sequence>
              <xsd:element name="Value" maxOccurs="unbounded" minOccurs="0" nillable="true">
                <xsd:simpleType>
                  <xsd:restriction base="dms:Choice">
                    <xsd:enumeration value="All"/>
                    <xsd:enumeration value="Client"/>
                    <xsd:enumeration value="Other side"/>
                    <xsd:enumeration value="Vendor"/>
                    <xsd:enumeration value="Vendor's agent"/>
                  </xsd:restriction>
                </xsd:simpleType>
              </xsd:element>
            </xsd:sequence>
          </xsd:extension>
        </xsd:complexContent>
      </xsd:complexType>
    </xsd:element>
    <xsd:element name="Document_x0020_Labels" ma:index="9" nillable="true" ma:displayName="Document Labels" ma:internalName="Document_x0020_Labels">
      <xsd:simpleType>
        <xsd:restriction base="dms:Text"/>
      </xsd:simpleType>
    </xsd:element>
    <xsd:element name="Show_x0020_In_x0020_Extranet" ma:index="10" nillable="true" ma:displayName="Show in Extranet" ma:internalName="Show_x0020_In_x0020_Extranet">
      <xsd:simpleType>
        <xsd:restriction base="dms:Boolean"/>
      </xsd:simpleType>
    </xsd:element>
    <xsd:element name="Bookmark" ma:index="11" nillable="true" ma:displayName="Bookmark" ma:default="0" ma:internalName="Bookmark">
      <xsd:simpleType>
        <xsd:restriction base="dms:Boolean"/>
      </xsd:simpleType>
    </xsd:element>
    <xsd:element name="Matter_x0020_Stage_x0020_Id" ma:index="12" nillable="true" ma:displayName="Matter Stage Id" ma:internalName="Matter_x0020_Stage_x0020_Id">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6E60208-C0D4-41D2-A86F-E55A3C2DB518}">
  <ds:schemaRefs>
    <ds:schemaRef ds:uri="http://schemas.microsoft.com/sharepoint/v3/contenttype/forms"/>
  </ds:schemaRefs>
</ds:datastoreItem>
</file>

<file path=customXml/itemProps2.xml><?xml version="1.0" encoding="utf-8"?>
<ds:datastoreItem xmlns:ds="http://schemas.openxmlformats.org/officeDocument/2006/customXml" ds:itemID="{CE63E629-A435-47CE-A76D-F202AD77D039}">
  <ds:schemaRefs>
    <ds:schemaRef ds:uri="http://schemas.microsoft.com/office/2006/metadata/customXsn"/>
  </ds:schemaRefs>
</ds:datastoreItem>
</file>

<file path=customXml/itemProps3.xml><?xml version="1.0" encoding="utf-8"?>
<ds:datastoreItem xmlns:ds="http://schemas.openxmlformats.org/officeDocument/2006/customXml" ds:itemID="{E53910B0-3CCC-4DDD-A198-4376168CA3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4a4709-e47a-48a2-962c-139148203c7f"/>
    <ds:schemaRef ds:uri="4a9eb946-b65d-4fea-965f-abb23a2bdb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CBP template</Template>
  <TotalTime>407</TotalTime>
  <Words>1372</Words>
  <Application>Microsoft Office PowerPoint</Application>
  <PresentationFormat>画面に合わせる (4:3)</PresentationFormat>
  <Paragraphs>214</Paragraphs>
  <Slides>33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33</vt:i4>
      </vt:variant>
    </vt:vector>
  </HeadingPairs>
  <TitlesOfParts>
    <vt:vector size="39" baseType="lpstr">
      <vt:lpstr>Wingdings 2</vt:lpstr>
      <vt:lpstr>Arial</vt:lpstr>
      <vt:lpstr>Calibri</vt:lpstr>
      <vt:lpstr>Times New Roman</vt:lpstr>
      <vt:lpstr>Wingdings</vt:lpstr>
      <vt:lpstr>Office Theme</vt:lpstr>
      <vt:lpstr>Marine Insurance in Australia - Revolution or Evolution? </vt:lpstr>
      <vt:lpstr>Historical context</vt:lpstr>
      <vt:lpstr>Comparable Reform Provisions</vt:lpstr>
      <vt:lpstr>Principles adopted by MLAANZ Committee </vt:lpstr>
      <vt:lpstr>Current Form: Section 23</vt:lpstr>
      <vt:lpstr>Recommendation: Section 23</vt:lpstr>
      <vt:lpstr>Recommendation: Duty of Utmost Good Faith (cont.)</vt:lpstr>
      <vt:lpstr>Current Form: Section 24</vt:lpstr>
      <vt:lpstr>Current Form: Section 24 (cont.)</vt:lpstr>
      <vt:lpstr>Recommendation: Section 24</vt:lpstr>
      <vt:lpstr>Current Form: Section 25(a)</vt:lpstr>
      <vt:lpstr>Current Form: Section 26</vt:lpstr>
      <vt:lpstr>Section 26A</vt:lpstr>
      <vt:lpstr>  Section 26B </vt:lpstr>
      <vt:lpstr>Remedies for non-disclosure and misrepresentation (cont.)</vt:lpstr>
      <vt:lpstr>Current Form: Section 39</vt:lpstr>
      <vt:lpstr>Recommendations:</vt:lpstr>
      <vt:lpstr>Current Form: Section 40</vt:lpstr>
      <vt:lpstr>Recommendations: Section 40 When breach of warranty is excused</vt:lpstr>
      <vt:lpstr>Current Form: Section 42(2)</vt:lpstr>
      <vt:lpstr>Current Form: Section 8</vt:lpstr>
      <vt:lpstr>Recommendation: Section 8 Mixed Sea and land risks </vt:lpstr>
      <vt:lpstr>Current Form: Section 31(2)</vt:lpstr>
      <vt:lpstr>Current Form: Section 35(1)</vt:lpstr>
      <vt:lpstr>Current Form: Subsection 35(3)</vt:lpstr>
      <vt:lpstr>Recommendation: Section 37A </vt:lpstr>
      <vt:lpstr>Section 37A Cancellation of contracts of marine insurance (cont.)</vt:lpstr>
      <vt:lpstr>Recommendation: Section 85A</vt:lpstr>
      <vt:lpstr>Recommendation: Section 87A</vt:lpstr>
      <vt:lpstr>Section 87A: Rights with respect to monies recovered from third parties (cont.)</vt:lpstr>
      <vt:lpstr>Section 87A: Rights with respect to monies recovered from third parties (cont.)</vt:lpstr>
      <vt:lpstr>Recommendation: Section 96</vt:lpstr>
      <vt:lpstr>Section 96 - Interest on claims (cont.) </vt:lpstr>
    </vt:vector>
  </TitlesOfParts>
  <Company>CBP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Reform of the Marine Insurance Act 1909</dc:title>
  <dc:creator>Colin Biggers and Paisley</dc:creator>
  <cp:lastModifiedBy>w438415</cp:lastModifiedBy>
  <cp:revision>67</cp:revision>
  <cp:lastPrinted>2017-08-28T04:46:58Z</cp:lastPrinted>
  <dcterms:created xsi:type="dcterms:W3CDTF">2017-08-13T23:35:40Z</dcterms:created>
  <dcterms:modified xsi:type="dcterms:W3CDTF">2017-10-31T01:48:29Z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uthor Code">
    <vt:lpwstr>SWH</vt:lpwstr>
  </property>
  <property fmtid="{D5CDD505-2E9C-101B-9397-08002B2CF9AE}" pid="3" name="Author Name">
    <vt:lpwstr>Stuart Hetherington</vt:lpwstr>
  </property>
  <property fmtid="{D5CDD505-2E9C-101B-9397-08002B2CF9AE}" pid="4" name="Partner Code">
    <vt:lpwstr>SWH</vt:lpwstr>
  </property>
  <property fmtid="{D5CDD505-2E9C-101B-9397-08002B2CF9AE}" pid="5" name="AlphaId">
    <vt:lpwstr/>
  </property>
  <property fmtid="{D5CDD505-2E9C-101B-9397-08002B2CF9AE}" pid="6" name="Client Code">
    <vt:lpwstr>COLIN004</vt:lpwstr>
  </property>
  <property fmtid="{D5CDD505-2E9C-101B-9397-08002B2CF9AE}" pid="7" name="Client Name">
    <vt:lpwstr>Colin Biggers &amp; Paisley Pty Ltd</vt:lpwstr>
  </property>
  <property fmtid="{D5CDD505-2E9C-101B-9397-08002B2CF9AE}" pid="8" name="Typist">
    <vt:lpwstr>mzm</vt:lpwstr>
  </property>
  <property fmtid="{D5CDD505-2E9C-101B-9397-08002B2CF9AE}" pid="9" name="Keywords">
    <vt:lpwstr/>
  </property>
  <property fmtid="{D5CDD505-2E9C-101B-9397-08002B2CF9AE}" pid="10" name="Title">
    <vt:lpwstr>Reform of the Marine Insurance Act 1909 </vt:lpwstr>
  </property>
  <property fmtid="{D5CDD505-2E9C-101B-9397-08002B2CF9AE}" pid="11" name="Document Type">
    <vt:lpwstr>OtherDocument</vt:lpwstr>
  </property>
  <property fmtid="{D5CDD505-2E9C-101B-9397-08002B2CF9AE}" pid="12" name="Group">
    <vt:lpwstr>Insurance</vt:lpwstr>
  </property>
  <property fmtid="{D5CDD505-2E9C-101B-9397-08002B2CF9AE}" pid="13" name="Matter Description">
    <vt:lpwstr>ADMIN - Stuart Hetherington</vt:lpwstr>
  </property>
  <property fmtid="{D5CDD505-2E9C-101B-9397-08002B2CF9AE}" pid="14" name="Matter ID">
    <vt:lpwstr>500127</vt:lpwstr>
  </property>
  <property fmtid="{D5CDD505-2E9C-101B-9397-08002B2CF9AE}" pid="15" name="Manager Code">
    <vt:lpwstr>SWH</vt:lpwstr>
  </property>
  <property fmtid="{D5CDD505-2E9C-101B-9397-08002B2CF9AE}" pid="16" name="Manager Name">
    <vt:lpwstr>Stuart Hetherington</vt:lpwstr>
  </property>
  <property fmtid="{D5CDD505-2E9C-101B-9397-08002B2CF9AE}" pid="17" name="Company">
    <vt:lpwstr>Colin Biggers &amp; Paisley</vt:lpwstr>
  </property>
  <property fmtid="{D5CDD505-2E9C-101B-9397-08002B2CF9AE}" pid="18" name="Document number">
    <vt:lpwstr>JUZUEOSX2Q</vt:lpwstr>
  </property>
  <property fmtid="{D5CDD505-2E9C-101B-9397-08002B2CF9AE}" pid="19" name="TempSaveLocation">
    <vt:lpwstr/>
  </property>
  <property fmtid="{D5CDD505-2E9C-101B-9397-08002B2CF9AE}" pid="20" name="ContentTypeId">
    <vt:lpwstr>0x010100B43FE446FCF47F4D80E51D556D086BEC00B5FA2C45B947B9468DD4F6F182E65925004654C50F63188A46BB2CCF24695E36A7</vt:lpwstr>
  </property>
  <property fmtid="{D5CDD505-2E9C-101B-9397-08002B2CF9AE}" pid="21" name="Bookmark">
    <vt:lpwstr>0</vt:lpwstr>
  </property>
  <property fmtid="{D5CDD505-2E9C-101B-9397-08002B2CF9AE}" pid="22" name="Available To Contact Types">
    <vt:lpwstr>;#All;#</vt:lpwstr>
  </property>
  <property fmtid="{D5CDD505-2E9C-101B-9397-08002B2CF9AE}" pid="23" name="Show In Extranet">
    <vt:lpwstr/>
  </property>
  <property fmtid="{D5CDD505-2E9C-101B-9397-08002B2CF9AE}" pid="24" name="Matter Stage Id">
    <vt:lpwstr/>
  </property>
  <property fmtid="{D5CDD505-2E9C-101B-9397-08002B2CF9AE}" pid="25" name="Old Document Number">
    <vt:lpwstr/>
  </property>
  <property fmtid="{D5CDD505-2E9C-101B-9397-08002B2CF9AE}" pid="26" name="Document Labels">
    <vt:lpwstr/>
  </property>
</Properties>
</file>